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4"/>
  </p:handoutMasterIdLst>
  <p:sldIdLst>
    <p:sldId id="256" r:id="rId2"/>
    <p:sldId id="280" r:id="rId3"/>
    <p:sldId id="279" r:id="rId4"/>
    <p:sldId id="275" r:id="rId5"/>
    <p:sldId id="276" r:id="rId6"/>
    <p:sldId id="283" r:id="rId7"/>
    <p:sldId id="261" r:id="rId8"/>
    <p:sldId id="259" r:id="rId9"/>
    <p:sldId id="260" r:id="rId10"/>
    <p:sldId id="282" r:id="rId11"/>
    <p:sldId id="266" r:id="rId12"/>
    <p:sldId id="265" r:id="rId13"/>
    <p:sldId id="269" r:id="rId14"/>
    <p:sldId id="281" r:id="rId15"/>
    <p:sldId id="270" r:id="rId16"/>
    <p:sldId id="271" r:id="rId17"/>
    <p:sldId id="272" r:id="rId18"/>
    <p:sldId id="273" r:id="rId19"/>
    <p:sldId id="263" r:id="rId20"/>
    <p:sldId id="262" r:id="rId21"/>
    <p:sldId id="264"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F07C55-9AF1-4235-AA0D-A8F335E34303}" type="datetimeFigureOut">
              <a:rPr lang="en-US" smtClean="0"/>
              <a:t>10/16/2014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2BD9A-6FAD-454D-82AD-D39160FDEB4A}" type="slidenum">
              <a:rPr lang="en-US" smtClean="0"/>
              <a:t>‹#›</a:t>
            </a:fld>
            <a:endParaRPr lang="en-US" dirty="0"/>
          </a:p>
        </p:txBody>
      </p:sp>
    </p:spTree>
    <p:extLst>
      <p:ext uri="{BB962C8B-B14F-4D97-AF65-F5344CB8AC3E}">
        <p14:creationId xmlns:p14="http://schemas.microsoft.com/office/powerpoint/2010/main" val="34225340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0161225A-8FB3-462C-9ACA-29B8FE39A888}" type="datetimeFigureOut">
              <a:rPr lang="en-US" smtClean="0"/>
              <a:t>10/16/2014</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6382B4B-9AE4-479D-9D93-CBFE95CFD9F8}"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61225A-8FB3-462C-9ACA-29B8FE39A888}" type="datetimeFigureOut">
              <a:rPr lang="en-US" smtClean="0"/>
              <a:t>10/16/2014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382B4B-9AE4-479D-9D93-CBFE95CFD9F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61225A-8FB3-462C-9ACA-29B8FE39A888}" type="datetimeFigureOut">
              <a:rPr lang="en-US" smtClean="0"/>
              <a:t>10/16/2014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6382B4B-9AE4-479D-9D93-CBFE95CFD9F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61225A-8FB3-462C-9ACA-29B8FE39A888}" type="datetimeFigureOut">
              <a:rPr lang="en-US" smtClean="0"/>
              <a:t>10/16/2014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382B4B-9AE4-479D-9D93-CBFE95CFD9F8}"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0161225A-8FB3-462C-9ACA-29B8FE39A888}" type="datetimeFigureOut">
              <a:rPr lang="en-US" smtClean="0"/>
              <a:t>10/16/2014</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6382B4B-9AE4-479D-9D93-CBFE95CFD9F8}"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61225A-8FB3-462C-9ACA-29B8FE39A888}" type="datetimeFigureOut">
              <a:rPr lang="en-US" smtClean="0"/>
              <a:t>10/16/2014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382B4B-9AE4-479D-9D93-CBFE95CFD9F8}"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61225A-8FB3-462C-9ACA-29B8FE39A888}" type="datetimeFigureOut">
              <a:rPr lang="en-US" smtClean="0"/>
              <a:t>10/16/2014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382B4B-9AE4-479D-9D93-CBFE95CFD9F8}"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61225A-8FB3-462C-9ACA-29B8FE39A888}" type="datetimeFigureOut">
              <a:rPr lang="en-US" smtClean="0"/>
              <a:t>10/16/2014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382B4B-9AE4-479D-9D93-CBFE95CFD9F8}"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0161225A-8FB3-462C-9ACA-29B8FE39A888}" type="datetimeFigureOut">
              <a:rPr lang="en-US" smtClean="0"/>
              <a:t>10/16/2014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382B4B-9AE4-479D-9D93-CBFE95CFD9F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61225A-8FB3-462C-9ACA-29B8FE39A888}" type="datetimeFigureOut">
              <a:rPr lang="en-US" smtClean="0"/>
              <a:t>10/16/2014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6382B4B-9AE4-479D-9D93-CBFE95CFD9F8}"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61225A-8FB3-462C-9ACA-29B8FE39A888}" type="datetimeFigureOut">
              <a:rPr lang="en-US" smtClean="0"/>
              <a:t>10/16/2014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382B4B-9AE4-479D-9D93-CBFE95CFD9F8}"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0161225A-8FB3-462C-9ACA-29B8FE39A888}" type="datetimeFigureOut">
              <a:rPr lang="en-US" smtClean="0"/>
              <a:t>10/16/2014</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6382B4B-9AE4-479D-9D93-CBFE95CFD9F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hicagohistoryfair.org/history-fair/history-fair-rules-a-guidelines.html" TargetMode="External"/><Relationship Id="rId2" Type="http://schemas.openxmlformats.org/officeDocument/2006/relationships/hyperlink" Target="http://www.nhd.org/images/uploads/RuleBook14.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13379618.weebly.com/background.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embed/VKjnKrcy-i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nhd.org/" TargetMode="External"/><Relationship Id="rId2" Type="http://schemas.openxmlformats.org/officeDocument/2006/relationships/hyperlink" Target="http://www.chicagohistoryfair.org/" TargetMode="External"/><Relationship Id="rId1" Type="http://schemas.openxmlformats.org/officeDocument/2006/relationships/slideLayout" Target="../slideLayouts/slideLayout2.xml"/><Relationship Id="rId6" Type="http://schemas.openxmlformats.org/officeDocument/2006/relationships/hyperlink" Target="mailto:cherylhinchey@sd54.org" TargetMode="External"/><Relationship Id="rId5" Type="http://schemas.openxmlformats.org/officeDocument/2006/relationships/hyperlink" Target="http://www.loc.gov/teachers/classroommaterials/primarysourcesets/" TargetMode="External"/><Relationship Id="rId4" Type="http://schemas.openxmlformats.org/officeDocument/2006/relationships/hyperlink" Target="http://libguides.chicagohistory.org/historyfai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nhd.org/images/uploads/NHD%20and%20Common%20Core%20-Final.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352800"/>
            <a:ext cx="8229600" cy="762000"/>
          </a:xfrm>
        </p:spPr>
        <p:txBody>
          <a:bodyPr>
            <a:noAutofit/>
          </a:bodyPr>
          <a:lstStyle/>
          <a:p>
            <a:r>
              <a:rPr lang="en-US" sz="4200" b="1" dirty="0" smtClean="0"/>
              <a:t>Maintaining Social Studies Content in an ELA World</a:t>
            </a:r>
          </a:p>
          <a:p>
            <a:endParaRPr lang="en-US" sz="4200" b="1" dirty="0"/>
          </a:p>
          <a:p>
            <a:endParaRPr lang="en-US" sz="4200" b="1" dirty="0" smtClean="0"/>
          </a:p>
          <a:p>
            <a:r>
              <a:rPr lang="en-US" sz="2800" b="1" dirty="0" smtClean="0"/>
              <a:t>Presented by Cheryl Hinchey </a:t>
            </a:r>
          </a:p>
          <a:p>
            <a:r>
              <a:rPr lang="en-US" sz="2800" b="1" dirty="0" smtClean="0"/>
              <a:t>Schaumburg </a:t>
            </a:r>
          </a:p>
          <a:p>
            <a:r>
              <a:rPr lang="en-US" sz="2800" b="1" dirty="0" smtClean="0"/>
              <a:t>School </a:t>
            </a:r>
            <a:r>
              <a:rPr lang="en-US" sz="2800" b="1" dirty="0"/>
              <a:t>District 54</a:t>
            </a:r>
          </a:p>
          <a:p>
            <a:endParaRPr lang="en-US" b="1" dirty="0" smtClean="0"/>
          </a:p>
          <a:p>
            <a:endParaRPr lang="en-US" b="1" dirty="0"/>
          </a:p>
        </p:txBody>
      </p:sp>
      <p:sp>
        <p:nvSpPr>
          <p:cNvPr id="2" name="Title 1"/>
          <p:cNvSpPr>
            <a:spLocks noGrp="1"/>
          </p:cNvSpPr>
          <p:nvPr>
            <p:ph type="title"/>
          </p:nvPr>
        </p:nvSpPr>
        <p:spPr>
          <a:xfrm>
            <a:off x="304800" y="304800"/>
            <a:ext cx="6400800" cy="1295400"/>
          </a:xfrm>
        </p:spPr>
        <p:txBody>
          <a:bodyPr>
            <a:normAutofit/>
          </a:bodyPr>
          <a:lstStyle/>
          <a:p>
            <a:pPr algn="l"/>
            <a:r>
              <a:rPr lang="en-US" sz="5400" b="1" dirty="0" smtClean="0"/>
              <a:t>History Fair:</a:t>
            </a:r>
            <a:endParaRPr lang="en-US" sz="5400" b="1" dirty="0"/>
          </a:p>
        </p:txBody>
      </p:sp>
      <p:pic>
        <p:nvPicPr>
          <p:cNvPr id="5" name="Picture 4" descr="C:\Users\Public\Pictures\2010-04-18 2010 jr\2010 jr 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62049">
            <a:off x="5704966" y="2589791"/>
            <a:ext cx="295275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9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534401" cy="4407408"/>
          </a:xfrm>
        </p:spPr>
        <p:txBody>
          <a:bodyPr>
            <a:normAutofit/>
          </a:bodyPr>
          <a:lstStyle/>
          <a:p>
            <a:pPr marL="45720" indent="0">
              <a:buNone/>
            </a:pPr>
            <a:r>
              <a:rPr lang="en-US" sz="3200" dirty="0" smtClean="0">
                <a:solidFill>
                  <a:schemeClr val="tx1"/>
                </a:solidFill>
              </a:rPr>
              <a:t>1.  Sample Copy</a:t>
            </a:r>
          </a:p>
          <a:p>
            <a:pPr marL="45720" indent="0">
              <a:buNone/>
            </a:pPr>
            <a:r>
              <a:rPr lang="en-US" sz="3200" dirty="0" smtClean="0">
                <a:solidFill>
                  <a:schemeClr val="tx1"/>
                </a:solidFill>
              </a:rPr>
              <a:t>2.  Entire rule book on the National History </a:t>
            </a:r>
          </a:p>
          <a:p>
            <a:pPr marL="45720" indent="0">
              <a:buNone/>
            </a:pPr>
            <a:r>
              <a:rPr lang="en-US" sz="3200" dirty="0">
                <a:solidFill>
                  <a:schemeClr val="tx1"/>
                </a:solidFill>
              </a:rPr>
              <a:t>	</a:t>
            </a:r>
            <a:r>
              <a:rPr lang="en-US" sz="3200" dirty="0" smtClean="0">
                <a:solidFill>
                  <a:schemeClr val="tx1"/>
                </a:solidFill>
              </a:rPr>
              <a:t>Day website (nhd.org)</a:t>
            </a:r>
            <a:endParaRPr lang="en-US" sz="3200" dirty="0">
              <a:solidFill>
                <a:schemeClr val="tx1"/>
              </a:solidFill>
            </a:endParaRPr>
          </a:p>
          <a:p>
            <a:pPr marL="45720" indent="0">
              <a:buNone/>
            </a:pPr>
            <a:r>
              <a:rPr lang="en-US" sz="2400" dirty="0" smtClean="0">
                <a:solidFill>
                  <a:schemeClr val="tx1"/>
                </a:solidFill>
                <a:hlinkClick r:id="rId2"/>
              </a:rPr>
              <a:t>http</a:t>
            </a:r>
            <a:r>
              <a:rPr lang="en-US" sz="2400" dirty="0">
                <a:solidFill>
                  <a:schemeClr val="tx1"/>
                </a:solidFill>
                <a:hlinkClick r:id="rId2"/>
              </a:rPr>
              <a:t>://</a:t>
            </a:r>
            <a:r>
              <a:rPr lang="en-US" sz="2400" dirty="0" smtClean="0">
                <a:solidFill>
                  <a:schemeClr val="tx1"/>
                </a:solidFill>
                <a:hlinkClick r:id="rId2"/>
              </a:rPr>
              <a:t>www.nhd.org/images/uploads/RuleBook14.pdf</a:t>
            </a:r>
            <a:endParaRPr lang="en-US" sz="2400" dirty="0" smtClean="0">
              <a:solidFill>
                <a:schemeClr val="tx1"/>
              </a:solidFill>
            </a:endParaRPr>
          </a:p>
          <a:p>
            <a:pPr marL="45720" indent="0">
              <a:buNone/>
            </a:pPr>
            <a:r>
              <a:rPr lang="en-US" sz="3200" dirty="0" smtClean="0">
                <a:solidFill>
                  <a:schemeClr val="tx1"/>
                </a:solidFill>
              </a:rPr>
              <a:t>3.  Easy to print handbooks on Chicago </a:t>
            </a:r>
          </a:p>
          <a:p>
            <a:pPr marL="45720" indent="0">
              <a:buNone/>
            </a:pPr>
            <a:r>
              <a:rPr lang="en-US" sz="3200" dirty="0">
                <a:solidFill>
                  <a:schemeClr val="tx1"/>
                </a:solidFill>
              </a:rPr>
              <a:t>	</a:t>
            </a:r>
            <a:r>
              <a:rPr lang="en-US" sz="3200" dirty="0" smtClean="0">
                <a:solidFill>
                  <a:schemeClr val="tx1"/>
                </a:solidFill>
              </a:rPr>
              <a:t>History Fair website </a:t>
            </a:r>
            <a:r>
              <a:rPr lang="en-US" sz="2400" dirty="0" smtClean="0">
                <a:solidFill>
                  <a:schemeClr val="tx1"/>
                </a:solidFill>
                <a:hlinkClick r:id="rId3"/>
              </a:rPr>
              <a:t>http</a:t>
            </a:r>
            <a:r>
              <a:rPr lang="en-US" sz="2400" dirty="0">
                <a:solidFill>
                  <a:schemeClr val="tx1"/>
                </a:solidFill>
                <a:hlinkClick r:id="rId3"/>
              </a:rPr>
              <a:t>://</a:t>
            </a:r>
            <a:r>
              <a:rPr lang="en-US" sz="2400" dirty="0" smtClean="0">
                <a:solidFill>
                  <a:schemeClr val="tx1"/>
                </a:solidFill>
                <a:hlinkClick r:id="rId3"/>
              </a:rPr>
              <a:t>www.chicagohistoryfair.org/history-fair/history-fair-rules-a-guidelines.html</a:t>
            </a:r>
            <a:endParaRPr lang="en-US" sz="2400" dirty="0">
              <a:solidFill>
                <a:schemeClr val="tx1"/>
              </a:solidFill>
            </a:endParaRPr>
          </a:p>
          <a:p>
            <a:pPr marL="45720" indent="0">
              <a:buNone/>
            </a:pPr>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Rule book</a:t>
            </a:r>
            <a:endParaRPr lang="en-US" dirty="0"/>
          </a:p>
        </p:txBody>
      </p:sp>
    </p:spTree>
    <p:extLst>
      <p:ext uri="{BB962C8B-B14F-4D97-AF65-F5344CB8AC3E}">
        <p14:creationId xmlns:p14="http://schemas.microsoft.com/office/powerpoint/2010/main" val="1728082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38400"/>
            <a:ext cx="7467600" cy="3048001"/>
          </a:xfrm>
        </p:spPr>
        <p:txBody>
          <a:bodyPr>
            <a:normAutofit lnSpcReduction="10000"/>
          </a:bodyPr>
          <a:lstStyle/>
          <a:p>
            <a:pPr marL="502920" indent="-457200">
              <a:buAutoNum type="arabicPeriod"/>
            </a:pPr>
            <a:r>
              <a:rPr lang="en-US" sz="3600" b="1" dirty="0" smtClean="0"/>
              <a:t>Website  </a:t>
            </a:r>
          </a:p>
          <a:p>
            <a:pPr marL="502920" indent="-457200">
              <a:buAutoNum type="arabicPeriod"/>
            </a:pPr>
            <a:r>
              <a:rPr lang="en-US" sz="3600" b="1" dirty="0" smtClean="0"/>
              <a:t>Documentary</a:t>
            </a:r>
          </a:p>
          <a:p>
            <a:pPr marL="502920" indent="-457200">
              <a:buAutoNum type="arabicPeriod"/>
            </a:pPr>
            <a:r>
              <a:rPr lang="en-US" sz="3600" b="1" dirty="0" smtClean="0"/>
              <a:t>Historical Performance</a:t>
            </a:r>
          </a:p>
          <a:p>
            <a:pPr marL="502920" indent="-457200">
              <a:buAutoNum type="arabicPeriod"/>
            </a:pPr>
            <a:r>
              <a:rPr lang="en-US" sz="3600" b="1" dirty="0"/>
              <a:t>R</a:t>
            </a:r>
            <a:r>
              <a:rPr lang="en-US" sz="3600" b="1" dirty="0" smtClean="0"/>
              <a:t>esearch Paper</a:t>
            </a:r>
          </a:p>
          <a:p>
            <a:pPr marL="502920" indent="-457200">
              <a:buAutoNum type="arabicPeriod"/>
            </a:pPr>
            <a:r>
              <a:rPr lang="en-US" sz="3600" b="1" dirty="0" smtClean="0"/>
              <a:t>Exhibit Board</a:t>
            </a:r>
          </a:p>
          <a:p>
            <a:pPr marL="502920" indent="-457200">
              <a:buAutoNum type="arabicPeriod"/>
            </a:pPr>
            <a:endParaRPr lang="en-US" dirty="0"/>
          </a:p>
        </p:txBody>
      </p:sp>
      <p:sp>
        <p:nvSpPr>
          <p:cNvPr id="2" name="Title 1"/>
          <p:cNvSpPr>
            <a:spLocks noGrp="1"/>
          </p:cNvSpPr>
          <p:nvPr>
            <p:ph type="title"/>
          </p:nvPr>
        </p:nvSpPr>
        <p:spPr/>
        <p:txBody>
          <a:bodyPr/>
          <a:lstStyle/>
          <a:p>
            <a:r>
              <a:rPr lang="en-US" b="1" dirty="0" smtClean="0"/>
              <a:t>Product choices</a:t>
            </a:r>
            <a:endParaRPr lang="en-US" b="1" dirty="0"/>
          </a:p>
        </p:txBody>
      </p:sp>
    </p:spTree>
    <p:extLst>
      <p:ext uri="{BB962C8B-B14F-4D97-AF65-F5344CB8AC3E}">
        <p14:creationId xmlns:p14="http://schemas.microsoft.com/office/powerpoint/2010/main" val="3696968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382000" cy="3886201"/>
          </a:xfrm>
        </p:spPr>
        <p:txBody>
          <a:bodyPr>
            <a:normAutofit/>
          </a:bodyPr>
          <a:lstStyle/>
          <a:p>
            <a:pPr marL="45720" indent="0">
              <a:buNone/>
            </a:pPr>
            <a:endParaRPr lang="en-US" sz="2000" dirty="0"/>
          </a:p>
          <a:p>
            <a:endParaRPr lang="en-US" sz="4400" b="1" dirty="0"/>
          </a:p>
        </p:txBody>
      </p:sp>
      <p:sp>
        <p:nvSpPr>
          <p:cNvPr id="2" name="Title 1"/>
          <p:cNvSpPr>
            <a:spLocks noGrp="1"/>
          </p:cNvSpPr>
          <p:nvPr>
            <p:ph type="title"/>
          </p:nvPr>
        </p:nvSpPr>
        <p:spPr>
          <a:xfrm>
            <a:off x="2274850" y="457200"/>
            <a:ext cx="6259549" cy="609600"/>
          </a:xfrm>
        </p:spPr>
        <p:txBody>
          <a:bodyPr>
            <a:normAutofit fontScale="90000"/>
          </a:bodyPr>
          <a:lstStyle/>
          <a:p>
            <a:r>
              <a:rPr lang="en-US" sz="2400" b="1" dirty="0" smtClean="0"/>
              <a:t>History Fair: </a:t>
            </a:r>
            <a:br>
              <a:rPr lang="en-US" sz="2400" b="1" dirty="0" smtClean="0"/>
            </a:br>
            <a:r>
              <a:rPr lang="en-US" sz="2400" b="1" dirty="0" smtClean="0"/>
              <a:t>a 5 Step uphill journey!</a:t>
            </a:r>
            <a:br>
              <a:rPr lang="en-US" sz="2400" b="1" dirty="0" smtClean="0"/>
            </a:br>
            <a:endParaRPr lang="en-US" sz="2400" b="1" dirty="0"/>
          </a:p>
        </p:txBody>
      </p:sp>
      <p:sp>
        <p:nvSpPr>
          <p:cNvPr id="11" name="Rectangle 10"/>
          <p:cNvSpPr>
            <a:spLocks noGrp="1" noChangeArrowheads="1"/>
          </p:cNvSpPr>
          <p:nvPr/>
        </p:nvSpPr>
        <p:spPr bwMode="auto">
          <a:xfrm>
            <a:off x="555625" y="608806"/>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9pPr>
          </a:lstStyle>
          <a:p>
            <a:pPr eaLnBrk="1" hangingPunct="1"/>
            <a:endParaRPr lang="en-US" altLang="en-US" sz="4000" b="1" dirty="0" smtClean="0"/>
          </a:p>
        </p:txBody>
      </p:sp>
      <p:sp>
        <p:nvSpPr>
          <p:cNvPr id="12" name="TextBox 3"/>
          <p:cNvSpPr txBox="1">
            <a:spLocks noChangeArrowheads="1"/>
          </p:cNvSpPr>
          <p:nvPr/>
        </p:nvSpPr>
        <p:spPr bwMode="auto">
          <a:xfrm>
            <a:off x="663575" y="5787231"/>
            <a:ext cx="6711950" cy="461963"/>
          </a:xfrm>
          <a:prstGeom prst="rect">
            <a:avLst/>
          </a:prstGeom>
          <a:noFill/>
          <a:ln>
            <a:noFill/>
          </a:ln>
          <a:extLst/>
        </p:spPr>
        <p:txBody>
          <a:bodyPr>
            <a:spAutoFit/>
          </a:bodyPr>
          <a:lstStyle>
            <a:defPPr>
              <a:defRPr lang="en-GB"/>
            </a:defPPr>
            <a:lvl1pPr algn="l" defTabSz="457200" rtl="0" fontAlgn="base">
              <a:spcBef>
                <a:spcPct val="0"/>
              </a:spcBef>
              <a:spcAft>
                <a:spcPct val="0"/>
              </a:spcAft>
              <a:defRPr b="1" kern="1200">
                <a:solidFill>
                  <a:schemeClr val="bg1"/>
                </a:solidFill>
                <a:latin typeface="Arial" charset="0"/>
                <a:ea typeface="SimSun" pitchFamily="2" charset="-122"/>
                <a:cs typeface="Arial" charset="0"/>
              </a:defRPr>
            </a:lvl1pPr>
            <a:lvl2pPr marL="742950" indent="-285750" algn="l" defTabSz="457200" rtl="0" fontAlgn="base">
              <a:spcBef>
                <a:spcPct val="0"/>
              </a:spcBef>
              <a:spcAft>
                <a:spcPct val="0"/>
              </a:spcAft>
              <a:defRPr b="1" kern="1200">
                <a:solidFill>
                  <a:schemeClr val="bg1"/>
                </a:solidFill>
                <a:latin typeface="Arial" charset="0"/>
                <a:ea typeface="SimSun" pitchFamily="2" charset="-122"/>
                <a:cs typeface="Arial" charset="0"/>
              </a:defRPr>
            </a:lvl2pPr>
            <a:lvl3pPr marL="1143000" indent="-228600" algn="l" defTabSz="457200" rtl="0" fontAlgn="base">
              <a:spcBef>
                <a:spcPct val="0"/>
              </a:spcBef>
              <a:spcAft>
                <a:spcPct val="0"/>
              </a:spcAft>
              <a:defRPr b="1" kern="1200">
                <a:solidFill>
                  <a:schemeClr val="bg1"/>
                </a:solidFill>
                <a:latin typeface="Arial" charset="0"/>
                <a:ea typeface="SimSun" pitchFamily="2" charset="-122"/>
                <a:cs typeface="Arial" charset="0"/>
              </a:defRPr>
            </a:lvl3pPr>
            <a:lvl4pPr marL="1600200" indent="-228600" algn="l" defTabSz="457200" rtl="0" fontAlgn="base">
              <a:spcBef>
                <a:spcPct val="0"/>
              </a:spcBef>
              <a:spcAft>
                <a:spcPct val="0"/>
              </a:spcAft>
              <a:defRPr b="1" kern="1200">
                <a:solidFill>
                  <a:schemeClr val="bg1"/>
                </a:solidFill>
                <a:latin typeface="Arial" charset="0"/>
                <a:ea typeface="SimSun" pitchFamily="2" charset="-122"/>
                <a:cs typeface="Arial" charset="0"/>
              </a:defRPr>
            </a:lvl4pPr>
            <a:lvl5pPr marL="2057400" indent="-228600" algn="l" defTabSz="457200" rtl="0" fontAlgn="base">
              <a:spcBef>
                <a:spcPct val="0"/>
              </a:spcBef>
              <a:spcAft>
                <a:spcPct val="0"/>
              </a:spcAft>
              <a:defRPr b="1" kern="1200">
                <a:solidFill>
                  <a:schemeClr val="bg1"/>
                </a:solidFill>
                <a:latin typeface="Arial" charset="0"/>
                <a:ea typeface="SimSun" pitchFamily="2" charset="-122"/>
                <a:cs typeface="Arial" charset="0"/>
              </a:defRPr>
            </a:lvl5pPr>
            <a:lvl6pPr marL="2286000" algn="l" defTabSz="914400" rtl="0" eaLnBrk="1" latinLnBrk="0" hangingPunct="1">
              <a:defRPr b="1" kern="1200">
                <a:solidFill>
                  <a:schemeClr val="bg1"/>
                </a:solidFill>
                <a:latin typeface="Arial" charset="0"/>
                <a:ea typeface="SimSun" pitchFamily="2" charset="-122"/>
                <a:cs typeface="Arial" charset="0"/>
              </a:defRPr>
            </a:lvl6pPr>
            <a:lvl7pPr marL="2743200" algn="l" defTabSz="914400" rtl="0" eaLnBrk="1" latinLnBrk="0" hangingPunct="1">
              <a:defRPr b="1" kern="1200">
                <a:solidFill>
                  <a:schemeClr val="bg1"/>
                </a:solidFill>
                <a:latin typeface="Arial" charset="0"/>
                <a:ea typeface="SimSun" pitchFamily="2" charset="-122"/>
                <a:cs typeface="Arial" charset="0"/>
              </a:defRPr>
            </a:lvl7pPr>
            <a:lvl8pPr marL="3200400" algn="l" defTabSz="914400" rtl="0" eaLnBrk="1" latinLnBrk="0" hangingPunct="1">
              <a:defRPr b="1" kern="1200">
                <a:solidFill>
                  <a:schemeClr val="bg1"/>
                </a:solidFill>
                <a:latin typeface="Arial" charset="0"/>
                <a:ea typeface="SimSun" pitchFamily="2" charset="-122"/>
                <a:cs typeface="Arial" charset="0"/>
              </a:defRPr>
            </a:lvl8pPr>
            <a:lvl9pPr marL="3657600" algn="l" defTabSz="914400" rtl="0" eaLnBrk="1" latinLnBrk="0" hangingPunct="1">
              <a:defRPr b="1" kern="1200">
                <a:solidFill>
                  <a:schemeClr val="bg1"/>
                </a:solidFill>
                <a:latin typeface="Arial" charset="0"/>
                <a:ea typeface="SimSun" pitchFamily="2" charset="-122"/>
                <a:cs typeface="Arial" charset="0"/>
              </a:defRPr>
            </a:lvl9pPr>
          </a:lstStyle>
          <a:p>
            <a:pPr>
              <a:buClr>
                <a:srgbClr val="000000"/>
              </a:buClr>
              <a:buSzPct val="100000"/>
              <a:buFont typeface="Times New Roman" pitchFamily="18" charset="0"/>
              <a:buNone/>
              <a:defRPr/>
            </a:pPr>
            <a:r>
              <a:rPr lang="en-US" sz="2400" dirty="0">
                <a:solidFill>
                  <a:srgbClr val="0033CC"/>
                </a:solidFill>
                <a:latin typeface="+mj-lt"/>
                <a:cs typeface="+mn-cs"/>
              </a:rPr>
              <a:t>1. Ask Questions and Find Your Topic</a:t>
            </a:r>
          </a:p>
        </p:txBody>
      </p:sp>
      <p:sp>
        <p:nvSpPr>
          <p:cNvPr id="13" name="TextBox 4"/>
          <p:cNvSpPr txBox="1">
            <a:spLocks noChangeArrowheads="1"/>
          </p:cNvSpPr>
          <p:nvPr/>
        </p:nvSpPr>
        <p:spPr bwMode="auto">
          <a:xfrm>
            <a:off x="2152650" y="4952206"/>
            <a:ext cx="4648200" cy="460375"/>
          </a:xfrm>
          <a:prstGeom prst="rect">
            <a:avLst/>
          </a:prstGeom>
          <a:noFill/>
          <a:ln>
            <a:noFill/>
          </a:ln>
          <a:extLst/>
        </p:spPr>
        <p:txBody>
          <a:bodyPr>
            <a:spAutoFit/>
          </a:bodyPr>
          <a:lstStyle>
            <a:defPPr>
              <a:defRPr lang="en-GB"/>
            </a:defPPr>
            <a:lvl1pPr algn="l" defTabSz="457200" rtl="0" fontAlgn="base">
              <a:spcBef>
                <a:spcPct val="0"/>
              </a:spcBef>
              <a:spcAft>
                <a:spcPct val="0"/>
              </a:spcAft>
              <a:defRPr b="1" kern="1200">
                <a:solidFill>
                  <a:schemeClr val="bg1"/>
                </a:solidFill>
                <a:latin typeface="Arial" charset="0"/>
                <a:ea typeface="SimSun" pitchFamily="2" charset="-122"/>
                <a:cs typeface="Arial" charset="0"/>
              </a:defRPr>
            </a:lvl1pPr>
            <a:lvl2pPr marL="742950" indent="-285750" algn="l" defTabSz="457200" rtl="0" fontAlgn="base">
              <a:spcBef>
                <a:spcPct val="0"/>
              </a:spcBef>
              <a:spcAft>
                <a:spcPct val="0"/>
              </a:spcAft>
              <a:defRPr b="1" kern="1200">
                <a:solidFill>
                  <a:schemeClr val="bg1"/>
                </a:solidFill>
                <a:latin typeface="Arial" charset="0"/>
                <a:ea typeface="SimSun" pitchFamily="2" charset="-122"/>
                <a:cs typeface="Arial" charset="0"/>
              </a:defRPr>
            </a:lvl2pPr>
            <a:lvl3pPr marL="1143000" indent="-228600" algn="l" defTabSz="457200" rtl="0" fontAlgn="base">
              <a:spcBef>
                <a:spcPct val="0"/>
              </a:spcBef>
              <a:spcAft>
                <a:spcPct val="0"/>
              </a:spcAft>
              <a:defRPr b="1" kern="1200">
                <a:solidFill>
                  <a:schemeClr val="bg1"/>
                </a:solidFill>
                <a:latin typeface="Arial" charset="0"/>
                <a:ea typeface="SimSun" pitchFamily="2" charset="-122"/>
                <a:cs typeface="Arial" charset="0"/>
              </a:defRPr>
            </a:lvl3pPr>
            <a:lvl4pPr marL="1600200" indent="-228600" algn="l" defTabSz="457200" rtl="0" fontAlgn="base">
              <a:spcBef>
                <a:spcPct val="0"/>
              </a:spcBef>
              <a:spcAft>
                <a:spcPct val="0"/>
              </a:spcAft>
              <a:defRPr b="1" kern="1200">
                <a:solidFill>
                  <a:schemeClr val="bg1"/>
                </a:solidFill>
                <a:latin typeface="Arial" charset="0"/>
                <a:ea typeface="SimSun" pitchFamily="2" charset="-122"/>
                <a:cs typeface="Arial" charset="0"/>
              </a:defRPr>
            </a:lvl4pPr>
            <a:lvl5pPr marL="2057400" indent="-228600" algn="l" defTabSz="457200" rtl="0" fontAlgn="base">
              <a:spcBef>
                <a:spcPct val="0"/>
              </a:spcBef>
              <a:spcAft>
                <a:spcPct val="0"/>
              </a:spcAft>
              <a:defRPr b="1" kern="1200">
                <a:solidFill>
                  <a:schemeClr val="bg1"/>
                </a:solidFill>
                <a:latin typeface="Arial" charset="0"/>
                <a:ea typeface="SimSun" pitchFamily="2" charset="-122"/>
                <a:cs typeface="Arial" charset="0"/>
              </a:defRPr>
            </a:lvl5pPr>
            <a:lvl6pPr marL="2286000" algn="l" defTabSz="914400" rtl="0" eaLnBrk="1" latinLnBrk="0" hangingPunct="1">
              <a:defRPr b="1" kern="1200">
                <a:solidFill>
                  <a:schemeClr val="bg1"/>
                </a:solidFill>
                <a:latin typeface="Arial" charset="0"/>
                <a:ea typeface="SimSun" pitchFamily="2" charset="-122"/>
                <a:cs typeface="Arial" charset="0"/>
              </a:defRPr>
            </a:lvl6pPr>
            <a:lvl7pPr marL="2743200" algn="l" defTabSz="914400" rtl="0" eaLnBrk="1" latinLnBrk="0" hangingPunct="1">
              <a:defRPr b="1" kern="1200">
                <a:solidFill>
                  <a:schemeClr val="bg1"/>
                </a:solidFill>
                <a:latin typeface="Arial" charset="0"/>
                <a:ea typeface="SimSun" pitchFamily="2" charset="-122"/>
                <a:cs typeface="Arial" charset="0"/>
              </a:defRPr>
            </a:lvl7pPr>
            <a:lvl8pPr marL="3200400" algn="l" defTabSz="914400" rtl="0" eaLnBrk="1" latinLnBrk="0" hangingPunct="1">
              <a:defRPr b="1" kern="1200">
                <a:solidFill>
                  <a:schemeClr val="bg1"/>
                </a:solidFill>
                <a:latin typeface="Arial" charset="0"/>
                <a:ea typeface="SimSun" pitchFamily="2" charset="-122"/>
                <a:cs typeface="Arial" charset="0"/>
              </a:defRPr>
            </a:lvl8pPr>
            <a:lvl9pPr marL="3657600" algn="l" defTabSz="914400" rtl="0" eaLnBrk="1" latinLnBrk="0" hangingPunct="1">
              <a:defRPr b="1" kern="1200">
                <a:solidFill>
                  <a:schemeClr val="bg1"/>
                </a:solidFill>
                <a:latin typeface="Arial" charset="0"/>
                <a:ea typeface="SimSun" pitchFamily="2" charset="-122"/>
                <a:cs typeface="Arial" charset="0"/>
              </a:defRPr>
            </a:lvl9pPr>
          </a:lstStyle>
          <a:p>
            <a:pPr>
              <a:buClr>
                <a:srgbClr val="000000"/>
              </a:buClr>
              <a:buSzPct val="100000"/>
              <a:buFont typeface="Times New Roman" pitchFamily="18" charset="0"/>
              <a:buNone/>
              <a:defRPr/>
            </a:pPr>
            <a:r>
              <a:rPr lang="en-US" sz="2400" dirty="0">
                <a:solidFill>
                  <a:srgbClr val="800080"/>
                </a:solidFill>
                <a:latin typeface="+mj-lt"/>
                <a:cs typeface="+mn-cs"/>
              </a:rPr>
              <a:t>2. Take the Research Journey </a:t>
            </a:r>
          </a:p>
        </p:txBody>
      </p:sp>
      <p:sp>
        <p:nvSpPr>
          <p:cNvPr id="14" name="TextBox 15"/>
          <p:cNvSpPr txBox="1">
            <a:spLocks noChangeArrowheads="1"/>
          </p:cNvSpPr>
          <p:nvPr/>
        </p:nvSpPr>
        <p:spPr bwMode="auto">
          <a:xfrm>
            <a:off x="4244902" y="4185783"/>
            <a:ext cx="3960813" cy="461963"/>
          </a:xfrm>
          <a:prstGeom prst="rect">
            <a:avLst/>
          </a:prstGeom>
          <a:noFill/>
          <a:ln>
            <a:noFill/>
          </a:ln>
          <a:extLst/>
        </p:spPr>
        <p:txBody>
          <a:bodyPr>
            <a:spAutoFit/>
          </a:bodyPr>
          <a:lstStyle>
            <a:defPPr>
              <a:defRPr lang="en-GB"/>
            </a:defPPr>
            <a:lvl1pPr algn="l" defTabSz="457200" rtl="0" fontAlgn="base">
              <a:spcBef>
                <a:spcPct val="0"/>
              </a:spcBef>
              <a:spcAft>
                <a:spcPct val="0"/>
              </a:spcAft>
              <a:defRPr b="1" kern="1200">
                <a:solidFill>
                  <a:schemeClr val="bg1"/>
                </a:solidFill>
                <a:latin typeface="Arial" charset="0"/>
                <a:ea typeface="SimSun" pitchFamily="2" charset="-122"/>
                <a:cs typeface="Arial" charset="0"/>
              </a:defRPr>
            </a:lvl1pPr>
            <a:lvl2pPr marL="742950" indent="-285750" algn="l" defTabSz="457200" rtl="0" fontAlgn="base">
              <a:spcBef>
                <a:spcPct val="0"/>
              </a:spcBef>
              <a:spcAft>
                <a:spcPct val="0"/>
              </a:spcAft>
              <a:defRPr b="1" kern="1200">
                <a:solidFill>
                  <a:schemeClr val="bg1"/>
                </a:solidFill>
                <a:latin typeface="Arial" charset="0"/>
                <a:ea typeface="SimSun" pitchFamily="2" charset="-122"/>
                <a:cs typeface="Arial" charset="0"/>
              </a:defRPr>
            </a:lvl2pPr>
            <a:lvl3pPr marL="1143000" indent="-228600" algn="l" defTabSz="457200" rtl="0" fontAlgn="base">
              <a:spcBef>
                <a:spcPct val="0"/>
              </a:spcBef>
              <a:spcAft>
                <a:spcPct val="0"/>
              </a:spcAft>
              <a:defRPr b="1" kern="1200">
                <a:solidFill>
                  <a:schemeClr val="bg1"/>
                </a:solidFill>
                <a:latin typeface="Arial" charset="0"/>
                <a:ea typeface="SimSun" pitchFamily="2" charset="-122"/>
                <a:cs typeface="Arial" charset="0"/>
              </a:defRPr>
            </a:lvl3pPr>
            <a:lvl4pPr marL="1600200" indent="-228600" algn="l" defTabSz="457200" rtl="0" fontAlgn="base">
              <a:spcBef>
                <a:spcPct val="0"/>
              </a:spcBef>
              <a:spcAft>
                <a:spcPct val="0"/>
              </a:spcAft>
              <a:defRPr b="1" kern="1200">
                <a:solidFill>
                  <a:schemeClr val="bg1"/>
                </a:solidFill>
                <a:latin typeface="Arial" charset="0"/>
                <a:ea typeface="SimSun" pitchFamily="2" charset="-122"/>
                <a:cs typeface="Arial" charset="0"/>
              </a:defRPr>
            </a:lvl4pPr>
            <a:lvl5pPr marL="2057400" indent="-228600" algn="l" defTabSz="457200" rtl="0" fontAlgn="base">
              <a:spcBef>
                <a:spcPct val="0"/>
              </a:spcBef>
              <a:spcAft>
                <a:spcPct val="0"/>
              </a:spcAft>
              <a:defRPr b="1" kern="1200">
                <a:solidFill>
                  <a:schemeClr val="bg1"/>
                </a:solidFill>
                <a:latin typeface="Arial" charset="0"/>
                <a:ea typeface="SimSun" pitchFamily="2" charset="-122"/>
                <a:cs typeface="Arial" charset="0"/>
              </a:defRPr>
            </a:lvl5pPr>
            <a:lvl6pPr marL="2286000" algn="l" defTabSz="914400" rtl="0" eaLnBrk="1" latinLnBrk="0" hangingPunct="1">
              <a:defRPr b="1" kern="1200">
                <a:solidFill>
                  <a:schemeClr val="bg1"/>
                </a:solidFill>
                <a:latin typeface="Arial" charset="0"/>
                <a:ea typeface="SimSun" pitchFamily="2" charset="-122"/>
                <a:cs typeface="Arial" charset="0"/>
              </a:defRPr>
            </a:lvl6pPr>
            <a:lvl7pPr marL="2743200" algn="l" defTabSz="914400" rtl="0" eaLnBrk="1" latinLnBrk="0" hangingPunct="1">
              <a:defRPr b="1" kern="1200">
                <a:solidFill>
                  <a:schemeClr val="bg1"/>
                </a:solidFill>
                <a:latin typeface="Arial" charset="0"/>
                <a:ea typeface="SimSun" pitchFamily="2" charset="-122"/>
                <a:cs typeface="Arial" charset="0"/>
              </a:defRPr>
            </a:lvl7pPr>
            <a:lvl8pPr marL="3200400" algn="l" defTabSz="914400" rtl="0" eaLnBrk="1" latinLnBrk="0" hangingPunct="1">
              <a:defRPr b="1" kern="1200">
                <a:solidFill>
                  <a:schemeClr val="bg1"/>
                </a:solidFill>
                <a:latin typeface="Arial" charset="0"/>
                <a:ea typeface="SimSun" pitchFamily="2" charset="-122"/>
                <a:cs typeface="Arial" charset="0"/>
              </a:defRPr>
            </a:lvl8pPr>
            <a:lvl9pPr marL="3657600" algn="l" defTabSz="914400" rtl="0" eaLnBrk="1" latinLnBrk="0" hangingPunct="1">
              <a:defRPr b="1" kern="1200">
                <a:solidFill>
                  <a:schemeClr val="bg1"/>
                </a:solidFill>
                <a:latin typeface="Arial" charset="0"/>
                <a:ea typeface="SimSun" pitchFamily="2" charset="-122"/>
                <a:cs typeface="Arial" charset="0"/>
              </a:defRPr>
            </a:lvl9pPr>
          </a:lstStyle>
          <a:p>
            <a:pPr>
              <a:buClr>
                <a:srgbClr val="000000"/>
              </a:buClr>
              <a:buSzPct val="100000"/>
              <a:buFont typeface="Times New Roman" pitchFamily="18" charset="0"/>
              <a:buNone/>
              <a:defRPr/>
            </a:pPr>
            <a:r>
              <a:rPr lang="en-US" sz="2400" dirty="0">
                <a:solidFill>
                  <a:srgbClr val="FF0000"/>
                </a:solidFill>
                <a:latin typeface="+mj-lt"/>
                <a:cs typeface="+mn-cs"/>
              </a:rPr>
              <a:t>3. Analyze Your Sources</a:t>
            </a:r>
          </a:p>
        </p:txBody>
      </p:sp>
      <p:sp>
        <p:nvSpPr>
          <p:cNvPr id="15" name="TextBox 17"/>
          <p:cNvSpPr txBox="1"/>
          <p:nvPr/>
        </p:nvSpPr>
        <p:spPr>
          <a:xfrm>
            <a:off x="4857750" y="3353594"/>
            <a:ext cx="3886200" cy="461962"/>
          </a:xfrm>
          <a:prstGeom prst="rect">
            <a:avLst/>
          </a:prstGeom>
          <a:noFill/>
        </p:spPr>
        <p:txBody>
          <a:bodyPr>
            <a:spAutoFit/>
          </a:bodyPr>
          <a:lstStyle>
            <a:defPPr>
              <a:defRPr lang="en-GB"/>
            </a:defPPr>
            <a:lvl1pPr algn="l" defTabSz="457200" rtl="0" fontAlgn="base">
              <a:spcBef>
                <a:spcPct val="0"/>
              </a:spcBef>
              <a:spcAft>
                <a:spcPct val="0"/>
              </a:spcAft>
              <a:defRPr b="1" kern="1200">
                <a:solidFill>
                  <a:schemeClr val="bg1"/>
                </a:solidFill>
                <a:latin typeface="Arial" charset="0"/>
                <a:ea typeface="SimSun" pitchFamily="2" charset="-122"/>
                <a:cs typeface="Arial" charset="0"/>
              </a:defRPr>
            </a:lvl1pPr>
            <a:lvl2pPr marL="742950" indent="-285750" algn="l" defTabSz="457200" rtl="0" fontAlgn="base">
              <a:spcBef>
                <a:spcPct val="0"/>
              </a:spcBef>
              <a:spcAft>
                <a:spcPct val="0"/>
              </a:spcAft>
              <a:defRPr b="1" kern="1200">
                <a:solidFill>
                  <a:schemeClr val="bg1"/>
                </a:solidFill>
                <a:latin typeface="Arial" charset="0"/>
                <a:ea typeface="SimSun" pitchFamily="2" charset="-122"/>
                <a:cs typeface="Arial" charset="0"/>
              </a:defRPr>
            </a:lvl2pPr>
            <a:lvl3pPr marL="1143000" indent="-228600" algn="l" defTabSz="457200" rtl="0" fontAlgn="base">
              <a:spcBef>
                <a:spcPct val="0"/>
              </a:spcBef>
              <a:spcAft>
                <a:spcPct val="0"/>
              </a:spcAft>
              <a:defRPr b="1" kern="1200">
                <a:solidFill>
                  <a:schemeClr val="bg1"/>
                </a:solidFill>
                <a:latin typeface="Arial" charset="0"/>
                <a:ea typeface="SimSun" pitchFamily="2" charset="-122"/>
                <a:cs typeface="Arial" charset="0"/>
              </a:defRPr>
            </a:lvl3pPr>
            <a:lvl4pPr marL="1600200" indent="-228600" algn="l" defTabSz="457200" rtl="0" fontAlgn="base">
              <a:spcBef>
                <a:spcPct val="0"/>
              </a:spcBef>
              <a:spcAft>
                <a:spcPct val="0"/>
              </a:spcAft>
              <a:defRPr b="1" kern="1200">
                <a:solidFill>
                  <a:schemeClr val="bg1"/>
                </a:solidFill>
                <a:latin typeface="Arial" charset="0"/>
                <a:ea typeface="SimSun" pitchFamily="2" charset="-122"/>
                <a:cs typeface="Arial" charset="0"/>
              </a:defRPr>
            </a:lvl4pPr>
            <a:lvl5pPr marL="2057400" indent="-228600" algn="l" defTabSz="457200" rtl="0" fontAlgn="base">
              <a:spcBef>
                <a:spcPct val="0"/>
              </a:spcBef>
              <a:spcAft>
                <a:spcPct val="0"/>
              </a:spcAft>
              <a:defRPr b="1" kern="1200">
                <a:solidFill>
                  <a:schemeClr val="bg1"/>
                </a:solidFill>
                <a:latin typeface="Arial" charset="0"/>
                <a:ea typeface="SimSun" pitchFamily="2" charset="-122"/>
                <a:cs typeface="Arial" charset="0"/>
              </a:defRPr>
            </a:lvl5pPr>
            <a:lvl6pPr marL="2286000" algn="l" defTabSz="914400" rtl="0" eaLnBrk="1" latinLnBrk="0" hangingPunct="1">
              <a:defRPr b="1" kern="1200">
                <a:solidFill>
                  <a:schemeClr val="bg1"/>
                </a:solidFill>
                <a:latin typeface="Arial" charset="0"/>
                <a:ea typeface="SimSun" pitchFamily="2" charset="-122"/>
                <a:cs typeface="Arial" charset="0"/>
              </a:defRPr>
            </a:lvl6pPr>
            <a:lvl7pPr marL="2743200" algn="l" defTabSz="914400" rtl="0" eaLnBrk="1" latinLnBrk="0" hangingPunct="1">
              <a:defRPr b="1" kern="1200">
                <a:solidFill>
                  <a:schemeClr val="bg1"/>
                </a:solidFill>
                <a:latin typeface="Arial" charset="0"/>
                <a:ea typeface="SimSun" pitchFamily="2" charset="-122"/>
                <a:cs typeface="Arial" charset="0"/>
              </a:defRPr>
            </a:lvl7pPr>
            <a:lvl8pPr marL="3200400" algn="l" defTabSz="914400" rtl="0" eaLnBrk="1" latinLnBrk="0" hangingPunct="1">
              <a:defRPr b="1" kern="1200">
                <a:solidFill>
                  <a:schemeClr val="bg1"/>
                </a:solidFill>
                <a:latin typeface="Arial" charset="0"/>
                <a:ea typeface="SimSun" pitchFamily="2" charset="-122"/>
                <a:cs typeface="Arial" charset="0"/>
              </a:defRPr>
            </a:lvl8pPr>
            <a:lvl9pPr marL="3657600" algn="l" defTabSz="914400" rtl="0" eaLnBrk="1" latinLnBrk="0" hangingPunct="1">
              <a:defRPr b="1" kern="1200">
                <a:solidFill>
                  <a:schemeClr val="bg1"/>
                </a:solidFill>
                <a:latin typeface="Arial" charset="0"/>
                <a:ea typeface="SimSun" pitchFamily="2" charset="-122"/>
                <a:cs typeface="Arial" charset="0"/>
              </a:defRPr>
            </a:lvl9pPr>
          </a:lstStyle>
          <a:p>
            <a:pPr>
              <a:buClr>
                <a:srgbClr val="000000"/>
              </a:buClr>
              <a:buSzPct val="100000"/>
              <a:buFont typeface="Times New Roman" pitchFamily="18" charset="0"/>
              <a:buNone/>
              <a:defRPr/>
            </a:pPr>
            <a:r>
              <a:rPr lang="en-US" sz="2400" dirty="0">
                <a:solidFill>
                  <a:schemeClr val="accent6">
                    <a:lumMod val="75000"/>
                  </a:schemeClr>
                </a:solidFill>
                <a:latin typeface="+mj-lt"/>
                <a:cs typeface="+mn-cs"/>
              </a:rPr>
              <a:t>4. Develop an Argument</a:t>
            </a:r>
          </a:p>
        </p:txBody>
      </p:sp>
      <p:sp>
        <p:nvSpPr>
          <p:cNvPr id="16" name="TextBox 18"/>
          <p:cNvSpPr txBox="1">
            <a:spLocks noChangeArrowheads="1"/>
          </p:cNvSpPr>
          <p:nvPr/>
        </p:nvSpPr>
        <p:spPr bwMode="auto">
          <a:xfrm>
            <a:off x="5791200" y="2523976"/>
            <a:ext cx="3124200" cy="461665"/>
          </a:xfrm>
          <a:prstGeom prst="rect">
            <a:avLst/>
          </a:prstGeom>
          <a:noFill/>
          <a:ln>
            <a:noFill/>
          </a:ln>
          <a:extLst/>
        </p:spPr>
        <p:txBody>
          <a:bodyPr wrap="square">
            <a:spAutoFit/>
          </a:bodyPr>
          <a:lstStyle>
            <a:defPPr>
              <a:defRPr lang="en-GB"/>
            </a:defPPr>
            <a:lvl1pPr algn="l" defTabSz="457200" rtl="0" fontAlgn="base">
              <a:spcBef>
                <a:spcPct val="0"/>
              </a:spcBef>
              <a:spcAft>
                <a:spcPct val="0"/>
              </a:spcAft>
              <a:defRPr b="1" kern="1200">
                <a:solidFill>
                  <a:schemeClr val="bg1"/>
                </a:solidFill>
                <a:latin typeface="Arial" charset="0"/>
                <a:ea typeface="SimSun" pitchFamily="2" charset="-122"/>
                <a:cs typeface="Arial" charset="0"/>
              </a:defRPr>
            </a:lvl1pPr>
            <a:lvl2pPr marL="742950" indent="-285750" algn="l" defTabSz="457200" rtl="0" fontAlgn="base">
              <a:spcBef>
                <a:spcPct val="0"/>
              </a:spcBef>
              <a:spcAft>
                <a:spcPct val="0"/>
              </a:spcAft>
              <a:defRPr b="1" kern="1200">
                <a:solidFill>
                  <a:schemeClr val="bg1"/>
                </a:solidFill>
                <a:latin typeface="Arial" charset="0"/>
                <a:ea typeface="SimSun" pitchFamily="2" charset="-122"/>
                <a:cs typeface="Arial" charset="0"/>
              </a:defRPr>
            </a:lvl2pPr>
            <a:lvl3pPr marL="1143000" indent="-228600" algn="l" defTabSz="457200" rtl="0" fontAlgn="base">
              <a:spcBef>
                <a:spcPct val="0"/>
              </a:spcBef>
              <a:spcAft>
                <a:spcPct val="0"/>
              </a:spcAft>
              <a:defRPr b="1" kern="1200">
                <a:solidFill>
                  <a:schemeClr val="bg1"/>
                </a:solidFill>
                <a:latin typeface="Arial" charset="0"/>
                <a:ea typeface="SimSun" pitchFamily="2" charset="-122"/>
                <a:cs typeface="Arial" charset="0"/>
              </a:defRPr>
            </a:lvl3pPr>
            <a:lvl4pPr marL="1600200" indent="-228600" algn="l" defTabSz="457200" rtl="0" fontAlgn="base">
              <a:spcBef>
                <a:spcPct val="0"/>
              </a:spcBef>
              <a:spcAft>
                <a:spcPct val="0"/>
              </a:spcAft>
              <a:defRPr b="1" kern="1200">
                <a:solidFill>
                  <a:schemeClr val="bg1"/>
                </a:solidFill>
                <a:latin typeface="Arial" charset="0"/>
                <a:ea typeface="SimSun" pitchFamily="2" charset="-122"/>
                <a:cs typeface="Arial" charset="0"/>
              </a:defRPr>
            </a:lvl4pPr>
            <a:lvl5pPr marL="2057400" indent="-228600" algn="l" defTabSz="457200" rtl="0" fontAlgn="base">
              <a:spcBef>
                <a:spcPct val="0"/>
              </a:spcBef>
              <a:spcAft>
                <a:spcPct val="0"/>
              </a:spcAft>
              <a:defRPr b="1" kern="1200">
                <a:solidFill>
                  <a:schemeClr val="bg1"/>
                </a:solidFill>
                <a:latin typeface="Arial" charset="0"/>
                <a:ea typeface="SimSun" pitchFamily="2" charset="-122"/>
                <a:cs typeface="Arial" charset="0"/>
              </a:defRPr>
            </a:lvl5pPr>
            <a:lvl6pPr marL="2286000" algn="l" defTabSz="914400" rtl="0" eaLnBrk="1" latinLnBrk="0" hangingPunct="1">
              <a:defRPr b="1" kern="1200">
                <a:solidFill>
                  <a:schemeClr val="bg1"/>
                </a:solidFill>
                <a:latin typeface="Arial" charset="0"/>
                <a:ea typeface="SimSun" pitchFamily="2" charset="-122"/>
                <a:cs typeface="Arial" charset="0"/>
              </a:defRPr>
            </a:lvl6pPr>
            <a:lvl7pPr marL="2743200" algn="l" defTabSz="914400" rtl="0" eaLnBrk="1" latinLnBrk="0" hangingPunct="1">
              <a:defRPr b="1" kern="1200">
                <a:solidFill>
                  <a:schemeClr val="bg1"/>
                </a:solidFill>
                <a:latin typeface="Arial" charset="0"/>
                <a:ea typeface="SimSun" pitchFamily="2" charset="-122"/>
                <a:cs typeface="Arial" charset="0"/>
              </a:defRPr>
            </a:lvl7pPr>
            <a:lvl8pPr marL="3200400" algn="l" defTabSz="914400" rtl="0" eaLnBrk="1" latinLnBrk="0" hangingPunct="1">
              <a:defRPr b="1" kern="1200">
                <a:solidFill>
                  <a:schemeClr val="bg1"/>
                </a:solidFill>
                <a:latin typeface="Arial" charset="0"/>
                <a:ea typeface="SimSun" pitchFamily="2" charset="-122"/>
                <a:cs typeface="Arial" charset="0"/>
              </a:defRPr>
            </a:lvl8pPr>
            <a:lvl9pPr marL="3657600" algn="l" defTabSz="914400" rtl="0" eaLnBrk="1" latinLnBrk="0" hangingPunct="1">
              <a:defRPr b="1" kern="1200">
                <a:solidFill>
                  <a:schemeClr val="bg1"/>
                </a:solidFill>
                <a:latin typeface="Arial" charset="0"/>
                <a:ea typeface="SimSun" pitchFamily="2" charset="-122"/>
                <a:cs typeface="Arial" charset="0"/>
              </a:defRPr>
            </a:lvl9pPr>
          </a:lstStyle>
          <a:p>
            <a:pPr>
              <a:buClr>
                <a:srgbClr val="000000"/>
              </a:buClr>
              <a:buSzPct val="100000"/>
              <a:buFont typeface="Times New Roman" pitchFamily="18" charset="0"/>
              <a:buNone/>
              <a:defRPr/>
            </a:pPr>
            <a:r>
              <a:rPr lang="en-US" sz="2400" dirty="0">
                <a:solidFill>
                  <a:srgbClr val="FF3300"/>
                </a:solidFill>
                <a:latin typeface="+mj-lt"/>
                <a:cs typeface="+mn-cs"/>
              </a:rPr>
              <a:t>5. Tell  </a:t>
            </a:r>
            <a:r>
              <a:rPr lang="en-US" sz="2400" dirty="0" smtClean="0">
                <a:solidFill>
                  <a:srgbClr val="FF3300"/>
                </a:solidFill>
                <a:latin typeface="+mj-lt"/>
                <a:cs typeface="+mn-cs"/>
              </a:rPr>
              <a:t>Your </a:t>
            </a:r>
            <a:r>
              <a:rPr lang="en-US" sz="2400" dirty="0">
                <a:solidFill>
                  <a:srgbClr val="FF3300"/>
                </a:solidFill>
                <a:latin typeface="+mj-lt"/>
                <a:cs typeface="+mn-cs"/>
              </a:rPr>
              <a:t>Story!</a:t>
            </a:r>
          </a:p>
        </p:txBody>
      </p:sp>
      <p:cxnSp>
        <p:nvCxnSpPr>
          <p:cNvPr id="17" name="Straight Connector 16"/>
          <p:cNvCxnSpPr/>
          <p:nvPr/>
        </p:nvCxnSpPr>
        <p:spPr>
          <a:xfrm>
            <a:off x="47625" y="6050756"/>
            <a:ext cx="0" cy="76835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45829">
            <a:off x="495607" y="296714"/>
            <a:ext cx="22399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 name="Picture 18"/>
          <p:cNvPicPr>
            <a:picLocks noChangeAspect="1" noChangeArrowheads="1"/>
          </p:cNvPicPr>
          <p:nvPr/>
        </p:nvPicPr>
        <p:blipFill>
          <a:blip r:embed="rId3">
            <a:lum bright="-24000" contrast="66000"/>
            <a:extLst>
              <a:ext uri="{28A0092B-C50C-407E-A947-70E740481C1C}">
                <a14:useLocalDpi xmlns:a14="http://schemas.microsoft.com/office/drawing/2010/main" val="0"/>
              </a:ext>
            </a:extLst>
          </a:blip>
          <a:srcRect/>
          <a:stretch>
            <a:fillRect/>
          </a:stretch>
        </p:blipFill>
        <p:spPr bwMode="auto">
          <a:xfrm>
            <a:off x="2509765" y="1142206"/>
            <a:ext cx="3019570" cy="216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99" y="2772373"/>
            <a:ext cx="3940102" cy="208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02094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80">
                                          <p:stCondLst>
                                            <p:cond delay="0"/>
                                          </p:stCondLst>
                                        </p:cTn>
                                        <p:tgtEl>
                                          <p:spTgt spid="15"/>
                                        </p:tgtEl>
                                      </p:cBhvr>
                                    </p:animEffect>
                                    <p:anim calcmode="lin" valueType="num">
                                      <p:cBhvr>
                                        <p:cTn id="2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0" dur="26">
                                          <p:stCondLst>
                                            <p:cond delay="650"/>
                                          </p:stCondLst>
                                        </p:cTn>
                                        <p:tgtEl>
                                          <p:spTgt spid="15"/>
                                        </p:tgtEl>
                                      </p:cBhvr>
                                      <p:to x="100000" y="60000"/>
                                    </p:animScale>
                                    <p:animScale>
                                      <p:cBhvr>
                                        <p:cTn id="31" dur="166" decel="50000">
                                          <p:stCondLst>
                                            <p:cond delay="676"/>
                                          </p:stCondLst>
                                        </p:cTn>
                                        <p:tgtEl>
                                          <p:spTgt spid="15"/>
                                        </p:tgtEl>
                                      </p:cBhvr>
                                      <p:to x="100000" y="100000"/>
                                    </p:animScale>
                                    <p:animScale>
                                      <p:cBhvr>
                                        <p:cTn id="32" dur="26">
                                          <p:stCondLst>
                                            <p:cond delay="1312"/>
                                          </p:stCondLst>
                                        </p:cTn>
                                        <p:tgtEl>
                                          <p:spTgt spid="15"/>
                                        </p:tgtEl>
                                      </p:cBhvr>
                                      <p:to x="100000" y="80000"/>
                                    </p:animScale>
                                    <p:animScale>
                                      <p:cBhvr>
                                        <p:cTn id="33" dur="166" decel="50000">
                                          <p:stCondLst>
                                            <p:cond delay="1338"/>
                                          </p:stCondLst>
                                        </p:cTn>
                                        <p:tgtEl>
                                          <p:spTgt spid="15"/>
                                        </p:tgtEl>
                                      </p:cBhvr>
                                      <p:to x="100000" y="100000"/>
                                    </p:animScale>
                                    <p:animScale>
                                      <p:cBhvr>
                                        <p:cTn id="34" dur="26">
                                          <p:stCondLst>
                                            <p:cond delay="1642"/>
                                          </p:stCondLst>
                                        </p:cTn>
                                        <p:tgtEl>
                                          <p:spTgt spid="15"/>
                                        </p:tgtEl>
                                      </p:cBhvr>
                                      <p:to x="100000" y="90000"/>
                                    </p:animScale>
                                    <p:animScale>
                                      <p:cBhvr>
                                        <p:cTn id="35" dur="166" decel="50000">
                                          <p:stCondLst>
                                            <p:cond delay="1668"/>
                                          </p:stCondLst>
                                        </p:cTn>
                                        <p:tgtEl>
                                          <p:spTgt spid="15"/>
                                        </p:tgtEl>
                                      </p:cBhvr>
                                      <p:to x="100000" y="100000"/>
                                    </p:animScale>
                                    <p:animScale>
                                      <p:cBhvr>
                                        <p:cTn id="36" dur="26">
                                          <p:stCondLst>
                                            <p:cond delay="1808"/>
                                          </p:stCondLst>
                                        </p:cTn>
                                        <p:tgtEl>
                                          <p:spTgt spid="15"/>
                                        </p:tgtEl>
                                      </p:cBhvr>
                                      <p:to x="100000" y="95000"/>
                                    </p:animScale>
                                    <p:animScale>
                                      <p:cBhvr>
                                        <p:cTn id="37" dur="166" decel="50000">
                                          <p:stCondLst>
                                            <p:cond delay="1834"/>
                                          </p:stCondLst>
                                        </p:cTn>
                                        <p:tgtEl>
                                          <p:spTgt spid="1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heel(1)">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circle(in)">
                                      <p:cBhvr>
                                        <p:cTn id="6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279009"/>
            <a:ext cx="28194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Rectangle 6"/>
          <p:cNvSpPr/>
          <p:nvPr/>
        </p:nvSpPr>
        <p:spPr>
          <a:xfrm>
            <a:off x="609600" y="1752600"/>
            <a:ext cx="2971800" cy="4909036"/>
          </a:xfrm>
          <a:prstGeom prst="rect">
            <a:avLst/>
          </a:prstGeom>
        </p:spPr>
        <p:txBody>
          <a:bodyPr wrap="square">
            <a:spAutoFit/>
          </a:bodyPr>
          <a:lstStyle/>
          <a:p>
            <a:pPr marL="342900" indent="-341313">
              <a:spcBef>
                <a:spcPts val="6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dirty="0" smtClean="0"/>
              <a:t>Speeches</a:t>
            </a:r>
            <a:endParaRPr lang="en-US" sz="2000" dirty="0"/>
          </a:p>
          <a:p>
            <a:pPr marL="342900" indent="-341313">
              <a:spcBef>
                <a:spcPts val="6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dirty="0"/>
              <a:t>Letters</a:t>
            </a:r>
          </a:p>
          <a:p>
            <a:pPr marL="342900" indent="-341313">
              <a:spcBef>
                <a:spcPts val="6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dirty="0"/>
              <a:t>Photographs</a:t>
            </a:r>
          </a:p>
          <a:p>
            <a:pPr marL="342900" indent="-341313">
              <a:spcBef>
                <a:spcPts val="6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dirty="0"/>
              <a:t>Interviews</a:t>
            </a:r>
          </a:p>
          <a:p>
            <a:pPr marL="342900" indent="-341313">
              <a:spcBef>
                <a:spcPts val="6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dirty="0"/>
              <a:t>Diaries</a:t>
            </a:r>
          </a:p>
          <a:p>
            <a:pPr marL="342900" indent="-341313">
              <a:spcBef>
                <a:spcPts val="6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dirty="0"/>
              <a:t>Posters, </a:t>
            </a:r>
            <a:r>
              <a:rPr lang="en-US" sz="2000" dirty="0" smtClean="0"/>
              <a:t>flyers, signs</a:t>
            </a:r>
            <a:endParaRPr lang="en-US" sz="2000" dirty="0"/>
          </a:p>
          <a:p>
            <a:pPr marL="342900" indent="-341313">
              <a:spcBef>
                <a:spcPts val="6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dirty="0" smtClean="0"/>
              <a:t>Minutes </a:t>
            </a:r>
            <a:r>
              <a:rPr lang="en-US" sz="2000" dirty="0"/>
              <a:t>or reports, government </a:t>
            </a:r>
            <a:r>
              <a:rPr lang="en-US" sz="2000" dirty="0" smtClean="0"/>
              <a:t>documents</a:t>
            </a:r>
          </a:p>
          <a:p>
            <a:pPr marL="342900" indent="-341313">
              <a:spcBef>
                <a:spcPts val="6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dirty="0" smtClean="0"/>
              <a:t>Court documents</a:t>
            </a:r>
          </a:p>
          <a:p>
            <a:pPr marL="342900" indent="-341313">
              <a:spcBef>
                <a:spcPts val="6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dirty="0" smtClean="0"/>
              <a:t>Newspaper articles</a:t>
            </a:r>
          </a:p>
          <a:p>
            <a:pPr marL="342900" indent="-341313">
              <a:spcBef>
                <a:spcPts val="6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dirty="0" smtClean="0"/>
              <a:t>Political Cartoons</a:t>
            </a:r>
          </a:p>
          <a:p>
            <a:pPr marL="342900" indent="-341313">
              <a:spcBef>
                <a:spcPts val="6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dirty="0"/>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006" y="2895600"/>
            <a:ext cx="2135188"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657600"/>
            <a:ext cx="2905125"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extBox 1"/>
          <p:cNvSpPr txBox="1"/>
          <p:nvPr/>
        </p:nvSpPr>
        <p:spPr>
          <a:xfrm>
            <a:off x="419100" y="533399"/>
            <a:ext cx="7086600" cy="523220"/>
          </a:xfrm>
          <a:prstGeom prst="rect">
            <a:avLst/>
          </a:prstGeom>
          <a:noFill/>
        </p:spPr>
        <p:txBody>
          <a:bodyPr wrap="square" rtlCol="0">
            <a:spAutoFit/>
          </a:bodyPr>
          <a:lstStyle/>
          <a:p>
            <a:r>
              <a:rPr lang="en-US" sz="2800" dirty="0" smtClean="0">
                <a:solidFill>
                  <a:schemeClr val="bg1"/>
                </a:solidFill>
              </a:rPr>
              <a:t>USE PRIMARY SOURCES AS EVIDENCE</a:t>
            </a:r>
            <a:endParaRPr lang="en-US" sz="2800" dirty="0">
              <a:solidFill>
                <a:schemeClr val="bg1"/>
              </a:solidFill>
            </a:endParaRPr>
          </a:p>
        </p:txBody>
      </p:sp>
    </p:spTree>
    <p:extLst>
      <p:ext uri="{BB962C8B-B14F-4D97-AF65-F5344CB8AC3E}">
        <p14:creationId xmlns:p14="http://schemas.microsoft.com/office/powerpoint/2010/main" val="1411394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719070"/>
            <a:ext cx="8839199" cy="4986529"/>
          </a:xfrm>
        </p:spPr>
        <p:txBody>
          <a:bodyPr numCol="2">
            <a:normAutofit fontScale="77500" lnSpcReduction="20000"/>
          </a:bodyPr>
          <a:lstStyle/>
          <a:p>
            <a:pPr marL="45720" indent="0">
              <a:buNone/>
            </a:pPr>
            <a:r>
              <a:rPr lang="en-US" sz="3100" b="1" i="1" dirty="0">
                <a:solidFill>
                  <a:schemeClr val="accent3">
                    <a:lumMod val="75000"/>
                  </a:schemeClr>
                </a:solidFill>
                <a:effectLst>
                  <a:outerShdw blurRad="38100" dist="38100" dir="2700000" algn="tl">
                    <a:srgbClr val="000000">
                      <a:alpha val="43137"/>
                    </a:srgbClr>
                  </a:outerShdw>
                </a:effectLst>
              </a:rPr>
              <a:t>Historical Quality </a:t>
            </a:r>
            <a:endParaRPr lang="en-US" sz="3100" b="1" i="1" dirty="0" smtClean="0">
              <a:solidFill>
                <a:schemeClr val="accent3">
                  <a:lumMod val="75000"/>
                </a:schemeClr>
              </a:solidFill>
              <a:effectLst>
                <a:outerShdw blurRad="38100" dist="38100" dir="2700000" algn="tl">
                  <a:srgbClr val="000000">
                    <a:alpha val="43137"/>
                  </a:srgbClr>
                </a:outerShdw>
              </a:effectLst>
            </a:endParaRPr>
          </a:p>
          <a:p>
            <a:pPr marL="45720" indent="0">
              <a:buNone/>
            </a:pPr>
            <a:r>
              <a:rPr lang="en-US" sz="2600" b="1" dirty="0" smtClean="0">
                <a:solidFill>
                  <a:schemeClr val="accent3">
                    <a:lumMod val="75000"/>
                  </a:schemeClr>
                </a:solidFill>
              </a:rPr>
              <a:t>(</a:t>
            </a:r>
            <a:r>
              <a:rPr lang="en-US" sz="2600" b="1" dirty="0">
                <a:solidFill>
                  <a:schemeClr val="accent3">
                    <a:lumMod val="75000"/>
                  </a:schemeClr>
                </a:solidFill>
              </a:rPr>
              <a:t>60</a:t>
            </a:r>
            <a:r>
              <a:rPr lang="en-US" sz="2600" b="1" dirty="0" smtClean="0">
                <a:solidFill>
                  <a:schemeClr val="accent3">
                    <a:lumMod val="75000"/>
                  </a:schemeClr>
                </a:solidFill>
              </a:rPr>
              <a:t>% of score)</a:t>
            </a:r>
            <a:endParaRPr lang="en-US" sz="2600" b="1" dirty="0">
              <a:solidFill>
                <a:schemeClr val="accent3">
                  <a:lumMod val="75000"/>
                </a:schemeClr>
              </a:solidFill>
            </a:endParaRPr>
          </a:p>
          <a:p>
            <a:r>
              <a:rPr lang="en-US" sz="2600" b="1" dirty="0"/>
              <a:t>1. Historical Accuracy</a:t>
            </a:r>
          </a:p>
          <a:p>
            <a:pPr marL="45720" indent="0">
              <a:buNone/>
            </a:pPr>
            <a:r>
              <a:rPr lang="en-US" sz="2600" dirty="0"/>
              <a:t>Determines that sources are viable and reputable</a:t>
            </a:r>
          </a:p>
          <a:p>
            <a:pPr marL="45720" indent="0">
              <a:buNone/>
            </a:pPr>
            <a:r>
              <a:rPr lang="en-US" sz="2600" dirty="0"/>
              <a:t>Explains cross check of sources</a:t>
            </a:r>
          </a:p>
          <a:p>
            <a:r>
              <a:rPr lang="en-US" sz="2600" b="1" dirty="0"/>
              <a:t>2. Historical Context</a:t>
            </a:r>
          </a:p>
          <a:p>
            <a:pPr marL="45720" indent="0">
              <a:buNone/>
            </a:pPr>
            <a:r>
              <a:rPr lang="en-US" sz="2600" dirty="0"/>
              <a:t>Illustrates how historical event influenced and was influenced by the social, cultural, political and economics of the time period</a:t>
            </a:r>
          </a:p>
          <a:p>
            <a:r>
              <a:rPr lang="en-US" sz="2600" b="1" dirty="0"/>
              <a:t>3. Analysis and Interpretation</a:t>
            </a:r>
          </a:p>
          <a:p>
            <a:pPr marL="45720" indent="0">
              <a:buNone/>
            </a:pPr>
            <a:r>
              <a:rPr lang="en-US" sz="2600" dirty="0"/>
              <a:t>Demonstrates critical thinking</a:t>
            </a:r>
          </a:p>
          <a:p>
            <a:pPr marL="45720" indent="0">
              <a:buNone/>
            </a:pPr>
            <a:r>
              <a:rPr lang="en-US" sz="2600" dirty="0"/>
              <a:t>Asks historical questions</a:t>
            </a:r>
          </a:p>
          <a:p>
            <a:pPr marL="45720" indent="0">
              <a:buNone/>
            </a:pPr>
            <a:r>
              <a:rPr lang="en-US" sz="2600" dirty="0"/>
              <a:t>Develops and defends an historical interpretation</a:t>
            </a:r>
          </a:p>
          <a:p>
            <a:pPr marL="45720" indent="0">
              <a:buNone/>
            </a:pPr>
            <a:r>
              <a:rPr lang="en-US" sz="2600" dirty="0"/>
              <a:t>Identifies </a:t>
            </a:r>
            <a:r>
              <a:rPr lang="en-US" sz="2600" dirty="0" smtClean="0"/>
              <a:t>bias</a:t>
            </a:r>
          </a:p>
          <a:p>
            <a:pPr marL="45720" indent="0">
              <a:buNone/>
            </a:pPr>
            <a:endParaRPr lang="en-US" sz="2600" b="1" dirty="0"/>
          </a:p>
          <a:p>
            <a:r>
              <a:rPr lang="en-US" sz="2600" b="1" dirty="0"/>
              <a:t>4. Use of available primary sources</a:t>
            </a:r>
          </a:p>
          <a:p>
            <a:pPr marL="45720" indent="0">
              <a:buNone/>
            </a:pPr>
            <a:r>
              <a:rPr lang="en-US" sz="2600" dirty="0"/>
              <a:t>Compares and critiques sources--documents, images, oral interviews, etc.</a:t>
            </a:r>
          </a:p>
          <a:p>
            <a:pPr marL="45720" indent="0">
              <a:buNone/>
            </a:pPr>
            <a:r>
              <a:rPr lang="en-US" sz="2600" dirty="0"/>
              <a:t>Evidence of the use of bibliographies to locate primary sources</a:t>
            </a:r>
          </a:p>
          <a:p>
            <a:r>
              <a:rPr lang="en-US" sz="2600" b="1" dirty="0"/>
              <a:t>5. Wide research</a:t>
            </a:r>
          </a:p>
          <a:p>
            <a:pPr marL="45720" indent="0">
              <a:buNone/>
            </a:pPr>
            <a:r>
              <a:rPr lang="en-US" sz="2600" dirty="0"/>
              <a:t>Reflects wide reading in multiple sources, including primary and secondary materials</a:t>
            </a:r>
          </a:p>
          <a:p>
            <a:r>
              <a:rPr lang="en-US" sz="2600" b="1" dirty="0"/>
              <a:t>6. Balanced Research</a:t>
            </a:r>
          </a:p>
          <a:p>
            <a:pPr marL="45720" indent="0">
              <a:buNone/>
            </a:pPr>
            <a:r>
              <a:rPr lang="en-US" sz="2600" dirty="0"/>
              <a:t>Represents competing perspectives</a:t>
            </a:r>
          </a:p>
          <a:p>
            <a:pPr marL="45720" indent="0">
              <a:buNone/>
            </a:pPr>
            <a:r>
              <a:rPr lang="en-US" sz="2600" dirty="0"/>
              <a:t>Identifies biases</a:t>
            </a:r>
          </a:p>
          <a:p>
            <a:endParaRPr lang="en-US" dirty="0"/>
          </a:p>
        </p:txBody>
      </p:sp>
      <p:sp>
        <p:nvSpPr>
          <p:cNvPr id="3" name="Title 2"/>
          <p:cNvSpPr>
            <a:spLocks noGrp="1"/>
          </p:cNvSpPr>
          <p:nvPr>
            <p:ph type="title"/>
          </p:nvPr>
        </p:nvSpPr>
        <p:spPr/>
        <p:txBody>
          <a:bodyPr/>
          <a:lstStyle/>
          <a:p>
            <a:r>
              <a:rPr lang="en-US" dirty="0" smtClean="0"/>
              <a:t>Judging Criteria for History fair</a:t>
            </a:r>
            <a:endParaRPr lang="en-US" dirty="0"/>
          </a:p>
        </p:txBody>
      </p:sp>
    </p:spTree>
    <p:extLst>
      <p:ext uri="{BB962C8B-B14F-4D97-AF65-F5344CB8AC3E}">
        <p14:creationId xmlns:p14="http://schemas.microsoft.com/office/powerpoint/2010/main" val="36223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arn(inVertical)">
                                      <p:cBhvr>
                                        <p:cTn id="21" dur="500"/>
                                        <p:tgtEl>
                                          <p:spTgt spid="2">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barn(inVertical)">
                                      <p:cBhvr>
                                        <p:cTn id="24" dur="5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animEffect transition="in" filter="wipe(down)">
                                      <p:cBhvr>
                                        <p:cTn id="41" dur="580">
                                          <p:stCondLst>
                                            <p:cond delay="0"/>
                                          </p:stCondLst>
                                        </p:cTn>
                                        <p:tgtEl>
                                          <p:spTgt spid="2">
                                            <p:txEl>
                                              <p:pRg st="13" end="13"/>
                                            </p:txEl>
                                          </p:spTgt>
                                        </p:tgtEl>
                                      </p:cBhvr>
                                    </p:animEffect>
                                    <p:anim calcmode="lin" valueType="num">
                                      <p:cBhvr>
                                        <p:cTn id="42" dur="1822" tmFilter="0,0; 0.14,0.36; 0.43,0.73; 0.71,0.91; 1.0,1.0">
                                          <p:stCondLst>
                                            <p:cond delay="0"/>
                                          </p:stCondLst>
                                        </p:cTn>
                                        <p:tgtEl>
                                          <p:spTgt spid="2">
                                            <p:txEl>
                                              <p:pRg st="13" end="13"/>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
                                            <p:txEl>
                                              <p:pRg st="13" end="13"/>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
                                            <p:txEl>
                                              <p:pRg st="13" end="13"/>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
                                            <p:txEl>
                                              <p:pRg st="13" end="13"/>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
                                            <p:txEl>
                                              <p:pRg st="13" end="13"/>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2">
                                            <p:txEl>
                                              <p:pRg st="13" end="13"/>
                                            </p:txEl>
                                          </p:spTgt>
                                        </p:tgtEl>
                                      </p:cBhvr>
                                      <p:to x="100000" y="60000"/>
                                    </p:animScale>
                                    <p:animScale>
                                      <p:cBhvr>
                                        <p:cTn id="48" dur="166" decel="50000">
                                          <p:stCondLst>
                                            <p:cond delay="676"/>
                                          </p:stCondLst>
                                        </p:cTn>
                                        <p:tgtEl>
                                          <p:spTgt spid="2">
                                            <p:txEl>
                                              <p:pRg st="13" end="13"/>
                                            </p:txEl>
                                          </p:spTgt>
                                        </p:tgtEl>
                                      </p:cBhvr>
                                      <p:to x="100000" y="100000"/>
                                    </p:animScale>
                                    <p:animScale>
                                      <p:cBhvr>
                                        <p:cTn id="49" dur="26">
                                          <p:stCondLst>
                                            <p:cond delay="1312"/>
                                          </p:stCondLst>
                                        </p:cTn>
                                        <p:tgtEl>
                                          <p:spTgt spid="2">
                                            <p:txEl>
                                              <p:pRg st="13" end="13"/>
                                            </p:txEl>
                                          </p:spTgt>
                                        </p:tgtEl>
                                      </p:cBhvr>
                                      <p:to x="100000" y="80000"/>
                                    </p:animScale>
                                    <p:animScale>
                                      <p:cBhvr>
                                        <p:cTn id="50" dur="166" decel="50000">
                                          <p:stCondLst>
                                            <p:cond delay="1338"/>
                                          </p:stCondLst>
                                        </p:cTn>
                                        <p:tgtEl>
                                          <p:spTgt spid="2">
                                            <p:txEl>
                                              <p:pRg st="13" end="13"/>
                                            </p:txEl>
                                          </p:spTgt>
                                        </p:tgtEl>
                                      </p:cBhvr>
                                      <p:to x="100000" y="100000"/>
                                    </p:animScale>
                                    <p:animScale>
                                      <p:cBhvr>
                                        <p:cTn id="51" dur="26">
                                          <p:stCondLst>
                                            <p:cond delay="1642"/>
                                          </p:stCondLst>
                                        </p:cTn>
                                        <p:tgtEl>
                                          <p:spTgt spid="2">
                                            <p:txEl>
                                              <p:pRg st="13" end="13"/>
                                            </p:txEl>
                                          </p:spTgt>
                                        </p:tgtEl>
                                      </p:cBhvr>
                                      <p:to x="100000" y="90000"/>
                                    </p:animScale>
                                    <p:animScale>
                                      <p:cBhvr>
                                        <p:cTn id="52" dur="166" decel="50000">
                                          <p:stCondLst>
                                            <p:cond delay="1668"/>
                                          </p:stCondLst>
                                        </p:cTn>
                                        <p:tgtEl>
                                          <p:spTgt spid="2">
                                            <p:txEl>
                                              <p:pRg st="13" end="13"/>
                                            </p:txEl>
                                          </p:spTgt>
                                        </p:tgtEl>
                                      </p:cBhvr>
                                      <p:to x="100000" y="100000"/>
                                    </p:animScale>
                                    <p:animScale>
                                      <p:cBhvr>
                                        <p:cTn id="53" dur="26">
                                          <p:stCondLst>
                                            <p:cond delay="1808"/>
                                          </p:stCondLst>
                                        </p:cTn>
                                        <p:tgtEl>
                                          <p:spTgt spid="2">
                                            <p:txEl>
                                              <p:pRg st="13" end="13"/>
                                            </p:txEl>
                                          </p:spTgt>
                                        </p:tgtEl>
                                      </p:cBhvr>
                                      <p:to x="100000" y="95000"/>
                                    </p:animScale>
                                    <p:animScale>
                                      <p:cBhvr>
                                        <p:cTn id="54" dur="166" decel="50000">
                                          <p:stCondLst>
                                            <p:cond delay="1834"/>
                                          </p:stCondLst>
                                        </p:cTn>
                                        <p:tgtEl>
                                          <p:spTgt spid="2">
                                            <p:txEl>
                                              <p:pRg st="13" end="13"/>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2">
                                            <p:txEl>
                                              <p:pRg st="14" end="14"/>
                                            </p:txEl>
                                          </p:spTgt>
                                        </p:tgtEl>
                                        <p:attrNameLst>
                                          <p:attrName>style.visibility</p:attrName>
                                        </p:attrNameLst>
                                      </p:cBhvr>
                                      <p:to>
                                        <p:strVal val="visible"/>
                                      </p:to>
                                    </p:set>
                                    <p:animEffect transition="in" filter="wipe(down)">
                                      <p:cBhvr>
                                        <p:cTn id="57" dur="580">
                                          <p:stCondLst>
                                            <p:cond delay="0"/>
                                          </p:stCondLst>
                                        </p:cTn>
                                        <p:tgtEl>
                                          <p:spTgt spid="2">
                                            <p:txEl>
                                              <p:pRg st="14" end="14"/>
                                            </p:txEl>
                                          </p:spTgt>
                                        </p:tgtEl>
                                      </p:cBhvr>
                                    </p:animEffect>
                                    <p:anim calcmode="lin" valueType="num">
                                      <p:cBhvr>
                                        <p:cTn id="58" dur="1822" tmFilter="0,0; 0.14,0.36; 0.43,0.73; 0.71,0.91; 1.0,1.0">
                                          <p:stCondLst>
                                            <p:cond delay="0"/>
                                          </p:stCondLst>
                                        </p:cTn>
                                        <p:tgtEl>
                                          <p:spTgt spid="2">
                                            <p:txEl>
                                              <p:pRg st="14" end="14"/>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
                                            <p:txEl>
                                              <p:pRg st="14" end="14"/>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
                                            <p:txEl>
                                              <p:pRg st="14" end="14"/>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
                                            <p:txEl>
                                              <p:pRg st="14" end="14"/>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
                                            <p:txEl>
                                              <p:pRg st="14" end="14"/>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2">
                                            <p:txEl>
                                              <p:pRg st="14" end="14"/>
                                            </p:txEl>
                                          </p:spTgt>
                                        </p:tgtEl>
                                      </p:cBhvr>
                                      <p:to x="100000" y="60000"/>
                                    </p:animScale>
                                    <p:animScale>
                                      <p:cBhvr>
                                        <p:cTn id="64" dur="166" decel="50000">
                                          <p:stCondLst>
                                            <p:cond delay="676"/>
                                          </p:stCondLst>
                                        </p:cTn>
                                        <p:tgtEl>
                                          <p:spTgt spid="2">
                                            <p:txEl>
                                              <p:pRg st="14" end="14"/>
                                            </p:txEl>
                                          </p:spTgt>
                                        </p:tgtEl>
                                      </p:cBhvr>
                                      <p:to x="100000" y="100000"/>
                                    </p:animScale>
                                    <p:animScale>
                                      <p:cBhvr>
                                        <p:cTn id="65" dur="26">
                                          <p:stCondLst>
                                            <p:cond delay="1312"/>
                                          </p:stCondLst>
                                        </p:cTn>
                                        <p:tgtEl>
                                          <p:spTgt spid="2">
                                            <p:txEl>
                                              <p:pRg st="14" end="14"/>
                                            </p:txEl>
                                          </p:spTgt>
                                        </p:tgtEl>
                                      </p:cBhvr>
                                      <p:to x="100000" y="80000"/>
                                    </p:animScale>
                                    <p:animScale>
                                      <p:cBhvr>
                                        <p:cTn id="66" dur="166" decel="50000">
                                          <p:stCondLst>
                                            <p:cond delay="1338"/>
                                          </p:stCondLst>
                                        </p:cTn>
                                        <p:tgtEl>
                                          <p:spTgt spid="2">
                                            <p:txEl>
                                              <p:pRg st="14" end="14"/>
                                            </p:txEl>
                                          </p:spTgt>
                                        </p:tgtEl>
                                      </p:cBhvr>
                                      <p:to x="100000" y="100000"/>
                                    </p:animScale>
                                    <p:animScale>
                                      <p:cBhvr>
                                        <p:cTn id="67" dur="26">
                                          <p:stCondLst>
                                            <p:cond delay="1642"/>
                                          </p:stCondLst>
                                        </p:cTn>
                                        <p:tgtEl>
                                          <p:spTgt spid="2">
                                            <p:txEl>
                                              <p:pRg st="14" end="14"/>
                                            </p:txEl>
                                          </p:spTgt>
                                        </p:tgtEl>
                                      </p:cBhvr>
                                      <p:to x="100000" y="90000"/>
                                    </p:animScale>
                                    <p:animScale>
                                      <p:cBhvr>
                                        <p:cTn id="68" dur="166" decel="50000">
                                          <p:stCondLst>
                                            <p:cond delay="1668"/>
                                          </p:stCondLst>
                                        </p:cTn>
                                        <p:tgtEl>
                                          <p:spTgt spid="2">
                                            <p:txEl>
                                              <p:pRg st="14" end="14"/>
                                            </p:txEl>
                                          </p:spTgt>
                                        </p:tgtEl>
                                      </p:cBhvr>
                                      <p:to x="100000" y="100000"/>
                                    </p:animScale>
                                    <p:animScale>
                                      <p:cBhvr>
                                        <p:cTn id="69" dur="26">
                                          <p:stCondLst>
                                            <p:cond delay="1808"/>
                                          </p:stCondLst>
                                        </p:cTn>
                                        <p:tgtEl>
                                          <p:spTgt spid="2">
                                            <p:txEl>
                                              <p:pRg st="14" end="14"/>
                                            </p:txEl>
                                          </p:spTgt>
                                        </p:tgtEl>
                                      </p:cBhvr>
                                      <p:to x="100000" y="95000"/>
                                    </p:animScale>
                                    <p:animScale>
                                      <p:cBhvr>
                                        <p:cTn id="70" dur="166" decel="50000">
                                          <p:stCondLst>
                                            <p:cond delay="1834"/>
                                          </p:stCondLst>
                                        </p:cTn>
                                        <p:tgtEl>
                                          <p:spTgt spid="2">
                                            <p:txEl>
                                              <p:pRg st="14" end="14"/>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2">
                                            <p:txEl>
                                              <p:pRg st="15" end="15"/>
                                            </p:txEl>
                                          </p:spTgt>
                                        </p:tgtEl>
                                        <p:attrNameLst>
                                          <p:attrName>style.visibility</p:attrName>
                                        </p:attrNameLst>
                                      </p:cBhvr>
                                      <p:to>
                                        <p:strVal val="visible"/>
                                      </p:to>
                                    </p:set>
                                    <p:animEffect transition="in" filter="wipe(down)">
                                      <p:cBhvr>
                                        <p:cTn id="73" dur="580">
                                          <p:stCondLst>
                                            <p:cond delay="0"/>
                                          </p:stCondLst>
                                        </p:cTn>
                                        <p:tgtEl>
                                          <p:spTgt spid="2">
                                            <p:txEl>
                                              <p:pRg st="15" end="15"/>
                                            </p:txEl>
                                          </p:spTgt>
                                        </p:tgtEl>
                                      </p:cBhvr>
                                    </p:animEffect>
                                    <p:anim calcmode="lin" valueType="num">
                                      <p:cBhvr>
                                        <p:cTn id="74" dur="1822" tmFilter="0,0; 0.14,0.36; 0.43,0.73; 0.71,0.91; 1.0,1.0">
                                          <p:stCondLst>
                                            <p:cond delay="0"/>
                                          </p:stCondLst>
                                        </p:cTn>
                                        <p:tgtEl>
                                          <p:spTgt spid="2">
                                            <p:txEl>
                                              <p:pRg st="15" end="15"/>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
                                            <p:txEl>
                                              <p:pRg st="15" end="15"/>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
                                            <p:txEl>
                                              <p:pRg st="15" end="15"/>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
                                            <p:txEl>
                                              <p:pRg st="15" end="15"/>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
                                            <p:txEl>
                                              <p:pRg st="15" end="15"/>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2">
                                            <p:txEl>
                                              <p:pRg st="15" end="15"/>
                                            </p:txEl>
                                          </p:spTgt>
                                        </p:tgtEl>
                                      </p:cBhvr>
                                      <p:to x="100000" y="60000"/>
                                    </p:animScale>
                                    <p:animScale>
                                      <p:cBhvr>
                                        <p:cTn id="80" dur="166" decel="50000">
                                          <p:stCondLst>
                                            <p:cond delay="676"/>
                                          </p:stCondLst>
                                        </p:cTn>
                                        <p:tgtEl>
                                          <p:spTgt spid="2">
                                            <p:txEl>
                                              <p:pRg st="15" end="15"/>
                                            </p:txEl>
                                          </p:spTgt>
                                        </p:tgtEl>
                                      </p:cBhvr>
                                      <p:to x="100000" y="100000"/>
                                    </p:animScale>
                                    <p:animScale>
                                      <p:cBhvr>
                                        <p:cTn id="81" dur="26">
                                          <p:stCondLst>
                                            <p:cond delay="1312"/>
                                          </p:stCondLst>
                                        </p:cTn>
                                        <p:tgtEl>
                                          <p:spTgt spid="2">
                                            <p:txEl>
                                              <p:pRg st="15" end="15"/>
                                            </p:txEl>
                                          </p:spTgt>
                                        </p:tgtEl>
                                      </p:cBhvr>
                                      <p:to x="100000" y="80000"/>
                                    </p:animScale>
                                    <p:animScale>
                                      <p:cBhvr>
                                        <p:cTn id="82" dur="166" decel="50000">
                                          <p:stCondLst>
                                            <p:cond delay="1338"/>
                                          </p:stCondLst>
                                        </p:cTn>
                                        <p:tgtEl>
                                          <p:spTgt spid="2">
                                            <p:txEl>
                                              <p:pRg st="15" end="15"/>
                                            </p:txEl>
                                          </p:spTgt>
                                        </p:tgtEl>
                                      </p:cBhvr>
                                      <p:to x="100000" y="100000"/>
                                    </p:animScale>
                                    <p:animScale>
                                      <p:cBhvr>
                                        <p:cTn id="83" dur="26">
                                          <p:stCondLst>
                                            <p:cond delay="1642"/>
                                          </p:stCondLst>
                                        </p:cTn>
                                        <p:tgtEl>
                                          <p:spTgt spid="2">
                                            <p:txEl>
                                              <p:pRg st="15" end="15"/>
                                            </p:txEl>
                                          </p:spTgt>
                                        </p:tgtEl>
                                      </p:cBhvr>
                                      <p:to x="100000" y="90000"/>
                                    </p:animScale>
                                    <p:animScale>
                                      <p:cBhvr>
                                        <p:cTn id="84" dur="166" decel="50000">
                                          <p:stCondLst>
                                            <p:cond delay="1668"/>
                                          </p:stCondLst>
                                        </p:cTn>
                                        <p:tgtEl>
                                          <p:spTgt spid="2">
                                            <p:txEl>
                                              <p:pRg st="15" end="15"/>
                                            </p:txEl>
                                          </p:spTgt>
                                        </p:tgtEl>
                                      </p:cBhvr>
                                      <p:to x="100000" y="100000"/>
                                    </p:animScale>
                                    <p:animScale>
                                      <p:cBhvr>
                                        <p:cTn id="85" dur="26">
                                          <p:stCondLst>
                                            <p:cond delay="1808"/>
                                          </p:stCondLst>
                                        </p:cTn>
                                        <p:tgtEl>
                                          <p:spTgt spid="2">
                                            <p:txEl>
                                              <p:pRg st="15" end="15"/>
                                            </p:txEl>
                                          </p:spTgt>
                                        </p:tgtEl>
                                      </p:cBhvr>
                                      <p:to x="100000" y="95000"/>
                                    </p:animScale>
                                    <p:animScale>
                                      <p:cBhvr>
                                        <p:cTn id="86" dur="166" decel="50000">
                                          <p:stCondLst>
                                            <p:cond delay="1834"/>
                                          </p:stCondLst>
                                        </p:cTn>
                                        <p:tgtEl>
                                          <p:spTgt spid="2">
                                            <p:txEl>
                                              <p:pRg st="15" end="15"/>
                                            </p:txEl>
                                          </p:spTgt>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2">
                                            <p:txEl>
                                              <p:pRg st="16" end="16"/>
                                            </p:txEl>
                                          </p:spTgt>
                                        </p:tgtEl>
                                        <p:attrNameLst>
                                          <p:attrName>style.visibility</p:attrName>
                                        </p:attrNameLst>
                                      </p:cBhvr>
                                      <p:to>
                                        <p:strVal val="visible"/>
                                      </p:to>
                                    </p:set>
                                    <p:animEffect transition="in" filter="barn(inVertical)">
                                      <p:cBhvr>
                                        <p:cTn id="91" dur="500"/>
                                        <p:tgtEl>
                                          <p:spTgt spid="2">
                                            <p:txEl>
                                              <p:pRg st="16" end="16"/>
                                            </p:txEl>
                                          </p:spTgt>
                                        </p:tgtEl>
                                      </p:cBhvr>
                                    </p:animEffect>
                                  </p:childTnLst>
                                </p:cTn>
                              </p:par>
                              <p:par>
                                <p:cTn id="92" presetID="16" presetClass="entr" presetSubtype="21" fill="hold" nodeType="withEffect">
                                  <p:stCondLst>
                                    <p:cond delay="0"/>
                                  </p:stCondLst>
                                  <p:childTnLst>
                                    <p:set>
                                      <p:cBhvr>
                                        <p:cTn id="93" dur="1" fill="hold">
                                          <p:stCondLst>
                                            <p:cond delay="0"/>
                                          </p:stCondLst>
                                        </p:cTn>
                                        <p:tgtEl>
                                          <p:spTgt spid="2">
                                            <p:txEl>
                                              <p:pRg st="17" end="17"/>
                                            </p:txEl>
                                          </p:spTgt>
                                        </p:tgtEl>
                                        <p:attrNameLst>
                                          <p:attrName>style.visibility</p:attrName>
                                        </p:attrNameLst>
                                      </p:cBhvr>
                                      <p:to>
                                        <p:strVal val="visible"/>
                                      </p:to>
                                    </p:set>
                                    <p:animEffect transition="in" filter="barn(inVertical)">
                                      <p:cBhvr>
                                        <p:cTn id="94" dur="500"/>
                                        <p:tgtEl>
                                          <p:spTgt spid="2">
                                            <p:txEl>
                                              <p:pRg st="17" end="17"/>
                                            </p:txEl>
                                          </p:spTgt>
                                        </p:tgtEl>
                                      </p:cBhvr>
                                    </p:animEffect>
                                  </p:childTnLst>
                                </p:cTn>
                              </p:par>
                              <p:par>
                                <p:cTn id="95" presetID="16" presetClass="entr" presetSubtype="21" fill="hold" nodeType="withEffect">
                                  <p:stCondLst>
                                    <p:cond delay="0"/>
                                  </p:stCondLst>
                                  <p:childTnLst>
                                    <p:set>
                                      <p:cBhvr>
                                        <p:cTn id="96" dur="1" fill="hold">
                                          <p:stCondLst>
                                            <p:cond delay="0"/>
                                          </p:stCondLst>
                                        </p:cTn>
                                        <p:tgtEl>
                                          <p:spTgt spid="2">
                                            <p:txEl>
                                              <p:pRg st="18" end="18"/>
                                            </p:txEl>
                                          </p:spTgt>
                                        </p:tgtEl>
                                        <p:attrNameLst>
                                          <p:attrName>style.visibility</p:attrName>
                                        </p:attrNameLst>
                                      </p:cBhvr>
                                      <p:to>
                                        <p:strVal val="visible"/>
                                      </p:to>
                                    </p:set>
                                    <p:animEffect transition="in" filter="barn(inVertical)">
                                      <p:cBhvr>
                                        <p:cTn id="97" dur="500"/>
                                        <p:tgtEl>
                                          <p:spTgt spid="2">
                                            <p:txEl>
                                              <p:pRg st="18" end="18"/>
                                            </p:txEl>
                                          </p:spTgt>
                                        </p:tgtEl>
                                      </p:cBhvr>
                                    </p:animEffect>
                                  </p:childTnLst>
                                </p:cTn>
                              </p:par>
                              <p:par>
                                <p:cTn id="98" presetID="16" presetClass="entr" presetSubtype="21" fill="hold" nodeType="withEffect">
                                  <p:stCondLst>
                                    <p:cond delay="0"/>
                                  </p:stCondLst>
                                  <p:childTnLst>
                                    <p:set>
                                      <p:cBhvr>
                                        <p:cTn id="99" dur="1" fill="hold">
                                          <p:stCondLst>
                                            <p:cond delay="0"/>
                                          </p:stCondLst>
                                        </p:cTn>
                                        <p:tgtEl>
                                          <p:spTgt spid="2">
                                            <p:txEl>
                                              <p:pRg st="19" end="19"/>
                                            </p:txEl>
                                          </p:spTgt>
                                        </p:tgtEl>
                                        <p:attrNameLst>
                                          <p:attrName>style.visibility</p:attrName>
                                        </p:attrNameLst>
                                      </p:cBhvr>
                                      <p:to>
                                        <p:strVal val="visible"/>
                                      </p:to>
                                    </p:set>
                                    <p:animEffect transition="in" filter="barn(inVertical)">
                                      <p:cBhvr>
                                        <p:cTn id="100" dur="500"/>
                                        <p:tgtEl>
                                          <p:spTgt spid="2">
                                            <p:txEl>
                                              <p:pRg st="19" end="19"/>
                                            </p:txEl>
                                          </p:spTgt>
                                        </p:tgtEl>
                                      </p:cBhvr>
                                    </p:animEffect>
                                  </p:childTnLst>
                                </p:cTn>
                              </p:par>
                              <p:par>
                                <p:cTn id="101" presetID="16" presetClass="entr" presetSubtype="21" fill="hold" nodeType="withEffect">
                                  <p:stCondLst>
                                    <p:cond delay="0"/>
                                  </p:stCondLst>
                                  <p:childTnLst>
                                    <p:set>
                                      <p:cBhvr>
                                        <p:cTn id="102" dur="1" fill="hold">
                                          <p:stCondLst>
                                            <p:cond delay="0"/>
                                          </p:stCondLst>
                                        </p:cTn>
                                        <p:tgtEl>
                                          <p:spTgt spid="2">
                                            <p:txEl>
                                              <p:pRg st="20" end="20"/>
                                            </p:txEl>
                                          </p:spTgt>
                                        </p:tgtEl>
                                        <p:attrNameLst>
                                          <p:attrName>style.visibility</p:attrName>
                                        </p:attrNameLst>
                                      </p:cBhvr>
                                      <p:to>
                                        <p:strVal val="visible"/>
                                      </p:to>
                                    </p:set>
                                    <p:animEffect transition="in" filter="barn(inVertical)">
                                      <p:cBhvr>
                                        <p:cTn id="103" dur="500"/>
                                        <p:tgtEl>
                                          <p:spTgt spid="2">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MHECSERVER\Company\Photos\Miscellaneous 2011\Canon Powershot A540\IMG_281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8789" y="1600200"/>
            <a:ext cx="55857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228600"/>
            <a:ext cx="7467600" cy="1066800"/>
          </a:xfrm>
        </p:spPr>
        <p:txBody>
          <a:bodyPr>
            <a:normAutofit/>
          </a:bodyPr>
          <a:lstStyle/>
          <a:p>
            <a:r>
              <a:rPr lang="en-US" b="1" dirty="0" smtClean="0"/>
              <a:t>Project Example: Website</a:t>
            </a:r>
            <a:endParaRPr lang="en-US" b="1" dirty="0"/>
          </a:p>
        </p:txBody>
      </p:sp>
      <p:sp>
        <p:nvSpPr>
          <p:cNvPr id="3" name="TextBox 2">
            <a:hlinkClick r:id="rId3"/>
          </p:cNvPr>
          <p:cNvSpPr txBox="1"/>
          <p:nvPr/>
        </p:nvSpPr>
        <p:spPr>
          <a:xfrm>
            <a:off x="6934200" y="6096000"/>
            <a:ext cx="1905000" cy="369332"/>
          </a:xfrm>
          <a:prstGeom prst="rect">
            <a:avLst/>
          </a:prstGeom>
          <a:noFill/>
        </p:spPr>
        <p:txBody>
          <a:bodyPr wrap="square" rtlCol="0">
            <a:spAutoFit/>
          </a:bodyPr>
          <a:lstStyle/>
          <a:p>
            <a:r>
              <a:rPr lang="en-US" dirty="0" smtClean="0">
                <a:hlinkClick r:id="rId3"/>
              </a:rPr>
              <a:t>Sample</a:t>
            </a:r>
            <a:endParaRPr lang="en-US" dirty="0"/>
          </a:p>
        </p:txBody>
      </p:sp>
      <p:sp>
        <p:nvSpPr>
          <p:cNvPr id="5" name="TextBox 4"/>
          <p:cNvSpPr txBox="1"/>
          <p:nvPr/>
        </p:nvSpPr>
        <p:spPr>
          <a:xfrm>
            <a:off x="381000" y="2209800"/>
            <a:ext cx="2514600" cy="2954655"/>
          </a:xfrm>
          <a:prstGeom prst="rect">
            <a:avLst/>
          </a:prstGeom>
          <a:noFill/>
        </p:spPr>
        <p:txBody>
          <a:bodyPr wrap="square" rtlCol="0">
            <a:spAutoFit/>
          </a:bodyPr>
          <a:lstStyle/>
          <a:p>
            <a:pPr marL="342900" indent="-342900">
              <a:buAutoNum type="arabicPeriod"/>
            </a:pPr>
            <a:r>
              <a:rPr lang="en-US" sz="2400" dirty="0" smtClean="0"/>
              <a:t>weebly.com</a:t>
            </a:r>
          </a:p>
          <a:p>
            <a:pPr marL="342900" indent="-342900">
              <a:buAutoNum type="arabicPeriod"/>
            </a:pPr>
            <a:r>
              <a:rPr lang="en-US" sz="2400" dirty="0" smtClean="0"/>
              <a:t>1-5 students</a:t>
            </a:r>
          </a:p>
          <a:p>
            <a:pPr marL="342900" indent="-342900">
              <a:buAutoNum type="arabicPeriod"/>
            </a:pPr>
            <a:r>
              <a:rPr lang="en-US" sz="2400" dirty="0" smtClean="0"/>
              <a:t>1,200 student words</a:t>
            </a:r>
          </a:p>
          <a:p>
            <a:pPr marL="342900" indent="-342900">
              <a:buAutoNum type="arabicPeriod"/>
            </a:pPr>
            <a:r>
              <a:rPr lang="en-US" sz="2400" dirty="0" smtClean="0"/>
              <a:t>Up to 100 MB</a:t>
            </a:r>
          </a:p>
          <a:p>
            <a:pPr marL="342900" indent="-342900">
              <a:buAutoNum type="arabicPeriod"/>
            </a:pPr>
            <a:r>
              <a:rPr lang="en-US" sz="2400" dirty="0" smtClean="0"/>
              <a:t>Navigational menu</a:t>
            </a:r>
          </a:p>
          <a:p>
            <a:endParaRPr lang="en-US" dirty="0"/>
          </a:p>
        </p:txBody>
      </p:sp>
    </p:spTree>
    <p:extLst>
      <p:ext uri="{BB962C8B-B14F-4D97-AF65-F5344CB8AC3E}">
        <p14:creationId xmlns:p14="http://schemas.microsoft.com/office/powerpoint/2010/main" val="766928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191001" cy="4407408"/>
          </a:xfrm>
        </p:spPr>
        <p:txBody>
          <a:bodyPr/>
          <a:lstStyle/>
          <a:p>
            <a:pPr marL="502920" indent="-457200">
              <a:buAutoNum type="arabicPeriod"/>
            </a:pPr>
            <a:r>
              <a:rPr lang="en-US" dirty="0" smtClean="0"/>
              <a:t>1-5 STUDENTS</a:t>
            </a:r>
          </a:p>
          <a:p>
            <a:pPr marL="502920" indent="-457200">
              <a:buAutoNum type="arabicPeriod"/>
            </a:pPr>
            <a:r>
              <a:rPr lang="en-US" dirty="0" smtClean="0"/>
              <a:t>10 MINUTES MAXIMUM</a:t>
            </a:r>
          </a:p>
          <a:p>
            <a:pPr marL="502920" indent="-457200">
              <a:buAutoNum type="arabicPeriod"/>
            </a:pPr>
            <a:r>
              <a:rPr lang="en-US" dirty="0" smtClean="0"/>
              <a:t>NARRATED BY STUDENTS</a:t>
            </a:r>
          </a:p>
          <a:p>
            <a:pPr marL="502920" indent="-457200">
              <a:buAutoNum type="arabicPeriod"/>
            </a:pPr>
            <a:r>
              <a:rPr lang="en-US" dirty="0" smtClean="0"/>
              <a:t>BURN TO DVD OR SAVE ON A FLASH DRIVE</a:t>
            </a:r>
          </a:p>
          <a:p>
            <a:pPr marL="502920" indent="-457200">
              <a:buAutoNum type="arabicPeriod"/>
            </a:pPr>
            <a:r>
              <a:rPr lang="en-US" dirty="0" smtClean="0"/>
              <a:t>“KEN BURNS” STYLE </a:t>
            </a:r>
          </a:p>
          <a:p>
            <a:pPr marL="502920" indent="-457200">
              <a:buAutoNum type="arabicPeriod"/>
            </a:pPr>
            <a:endParaRPr lang="en-US" dirty="0"/>
          </a:p>
          <a:p>
            <a:pPr marL="502920" indent="-457200">
              <a:buAutoNum type="arabicPeriod"/>
            </a:pPr>
            <a:endParaRPr lang="en-US" dirty="0" smtClean="0"/>
          </a:p>
          <a:p>
            <a:pPr marL="45720" indent="0">
              <a:buNone/>
            </a:pPr>
            <a:r>
              <a:rPr lang="en-US" dirty="0" smtClean="0">
                <a:hlinkClick r:id="rId2"/>
              </a:rPr>
              <a:t>Sample</a:t>
            </a:r>
            <a:endParaRPr lang="en-US" dirty="0" smtClean="0"/>
          </a:p>
        </p:txBody>
      </p:sp>
      <p:sp>
        <p:nvSpPr>
          <p:cNvPr id="3" name="Title 2"/>
          <p:cNvSpPr>
            <a:spLocks noGrp="1"/>
          </p:cNvSpPr>
          <p:nvPr>
            <p:ph type="title"/>
          </p:nvPr>
        </p:nvSpPr>
        <p:spPr/>
        <p:txBody>
          <a:bodyPr/>
          <a:lstStyle/>
          <a:p>
            <a:r>
              <a:rPr lang="en-US" dirty="0" smtClean="0"/>
              <a:t>Project example: documentary</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81200"/>
            <a:ext cx="3800475"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86400" y="5869770"/>
            <a:ext cx="2895600" cy="276999"/>
          </a:xfrm>
          <a:prstGeom prst="rect">
            <a:avLst/>
          </a:prstGeom>
          <a:noFill/>
        </p:spPr>
        <p:txBody>
          <a:bodyPr wrap="square" rtlCol="0">
            <a:spAutoFit/>
          </a:bodyPr>
          <a:lstStyle/>
          <a:p>
            <a:r>
              <a:rPr lang="en-US" sz="1200" dirty="0"/>
              <a:t>f</a:t>
            </a:r>
            <a:r>
              <a:rPr lang="en-US" sz="1200" dirty="0" smtClean="0"/>
              <a:t>rom www.azski.com</a:t>
            </a:r>
            <a:endParaRPr lang="en-US" sz="1200" dirty="0"/>
          </a:p>
        </p:txBody>
      </p:sp>
    </p:spTree>
    <p:extLst>
      <p:ext uri="{BB962C8B-B14F-4D97-AF65-F5344CB8AC3E}">
        <p14:creationId xmlns:p14="http://schemas.microsoft.com/office/powerpoint/2010/main" val="2365130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667000"/>
            <a:ext cx="3352801" cy="2319529"/>
          </a:xfrm>
        </p:spPr>
        <p:txBody>
          <a:bodyPr/>
          <a:lstStyle/>
          <a:p>
            <a:pPr marL="502920" indent="-457200">
              <a:buAutoNum type="arabicPeriod"/>
            </a:pPr>
            <a:r>
              <a:rPr lang="en-US" dirty="0" smtClean="0"/>
              <a:t>1-5 students</a:t>
            </a:r>
          </a:p>
          <a:p>
            <a:pPr marL="502920" indent="-457200">
              <a:buAutoNum type="arabicPeriod"/>
            </a:pPr>
            <a:r>
              <a:rPr lang="en-US" dirty="0" smtClean="0"/>
              <a:t>10 minutes</a:t>
            </a:r>
          </a:p>
          <a:p>
            <a:pPr marL="502920" indent="-457200">
              <a:buAutoNum type="arabicPeriod"/>
            </a:pPr>
            <a:r>
              <a:rPr lang="en-US" dirty="0" smtClean="0"/>
              <a:t>Memorized</a:t>
            </a:r>
          </a:p>
          <a:p>
            <a:pPr marL="502920" indent="-457200">
              <a:buAutoNum type="arabicPeriod"/>
            </a:pPr>
            <a:r>
              <a:rPr lang="en-US" dirty="0" smtClean="0"/>
              <a:t>Suggested props,</a:t>
            </a:r>
          </a:p>
          <a:p>
            <a:pPr marL="45720" indent="0">
              <a:buNone/>
            </a:pPr>
            <a:r>
              <a:rPr lang="en-US" dirty="0" smtClean="0"/>
              <a:t>	sets, costumes</a:t>
            </a:r>
          </a:p>
          <a:p>
            <a:pPr marL="45720" indent="0">
              <a:buNone/>
            </a:pPr>
            <a:endParaRPr lang="en-US" dirty="0"/>
          </a:p>
        </p:txBody>
      </p:sp>
      <p:sp>
        <p:nvSpPr>
          <p:cNvPr id="3" name="Title 2"/>
          <p:cNvSpPr>
            <a:spLocks noGrp="1"/>
          </p:cNvSpPr>
          <p:nvPr>
            <p:ph type="title"/>
          </p:nvPr>
        </p:nvSpPr>
        <p:spPr/>
        <p:txBody>
          <a:bodyPr/>
          <a:lstStyle/>
          <a:p>
            <a:r>
              <a:rPr lang="en-US" dirty="0" smtClean="0"/>
              <a:t>Project example: </a:t>
            </a:r>
            <a:br>
              <a:rPr lang="en-US" dirty="0" smtClean="0"/>
            </a:br>
            <a:r>
              <a:rPr lang="en-US" dirty="0" smtClean="0"/>
              <a:t>historical performance</a:t>
            </a:r>
            <a:endParaRPr lang="en-US"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581400" y="3810000"/>
            <a:ext cx="5235208"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524000"/>
            <a:ext cx="2103437"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599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3581401" cy="4407408"/>
          </a:xfrm>
        </p:spPr>
        <p:txBody>
          <a:bodyPr/>
          <a:lstStyle/>
          <a:p>
            <a:pPr marL="502920" indent="-457200">
              <a:buAutoNum type="arabicPeriod"/>
            </a:pPr>
            <a:r>
              <a:rPr lang="en-US" dirty="0" smtClean="0"/>
              <a:t>Student must work alone.</a:t>
            </a:r>
          </a:p>
          <a:p>
            <a:pPr marL="502920" indent="-457200">
              <a:buAutoNum type="arabicPeriod"/>
            </a:pPr>
            <a:r>
              <a:rPr lang="en-US" dirty="0" smtClean="0"/>
              <a:t>1,500-2,500 words</a:t>
            </a:r>
          </a:p>
          <a:p>
            <a:pPr marL="502920" indent="-457200">
              <a:buAutoNum type="arabicPeriod"/>
            </a:pPr>
            <a:r>
              <a:rPr lang="en-US" dirty="0" smtClean="0"/>
              <a:t>Parenthetical  citations or endnotes</a:t>
            </a:r>
          </a:p>
          <a:p>
            <a:pPr marL="502920" indent="-457200">
              <a:buAutoNum type="arabicPeriod"/>
            </a:pPr>
            <a:r>
              <a:rPr lang="en-US" dirty="0" smtClean="0"/>
              <a:t>MLA or Turabian</a:t>
            </a:r>
          </a:p>
          <a:p>
            <a:pPr marL="502920" indent="-457200">
              <a:buAutoNum type="arabicPeriod"/>
            </a:pPr>
            <a:r>
              <a:rPr lang="en-US" dirty="0" smtClean="0"/>
              <a:t>10 or 12 font, double-spaced</a:t>
            </a:r>
          </a:p>
          <a:p>
            <a:pPr marL="502920" indent="-457200">
              <a:buAutoNum type="arabicPeriod"/>
            </a:pPr>
            <a:r>
              <a:rPr lang="en-US" dirty="0" smtClean="0"/>
              <a:t>Print on white paper with one inch margins</a:t>
            </a:r>
          </a:p>
          <a:p>
            <a:pPr marL="502920" indent="-457200">
              <a:buAutoNum type="arabicPeriod"/>
            </a:pPr>
            <a:endParaRPr lang="en-US" dirty="0" smtClean="0"/>
          </a:p>
          <a:p>
            <a:pPr marL="502920" indent="-457200">
              <a:buAutoNum type="arabicPeriod"/>
            </a:pPr>
            <a:endParaRPr lang="en-US" dirty="0" smtClean="0"/>
          </a:p>
          <a:p>
            <a:pPr marL="45720" indent="0">
              <a:buNone/>
            </a:pPr>
            <a:endParaRPr lang="en-US" dirty="0" smtClean="0"/>
          </a:p>
          <a:p>
            <a:pPr marL="45720" indent="0">
              <a:buNone/>
            </a:pPr>
            <a:endParaRPr lang="en-US" dirty="0"/>
          </a:p>
        </p:txBody>
      </p:sp>
      <p:sp>
        <p:nvSpPr>
          <p:cNvPr id="3" name="Title 2"/>
          <p:cNvSpPr>
            <a:spLocks noGrp="1"/>
          </p:cNvSpPr>
          <p:nvPr>
            <p:ph type="title"/>
          </p:nvPr>
        </p:nvSpPr>
        <p:spPr/>
        <p:txBody>
          <a:bodyPr/>
          <a:lstStyle/>
          <a:p>
            <a:r>
              <a:rPr lang="en-US" dirty="0" smtClean="0"/>
              <a:t>Project example: research paper</a:t>
            </a:r>
            <a:endParaRPr lang="en-US" dirty="0"/>
          </a:p>
        </p:txBody>
      </p:sp>
      <p:sp>
        <p:nvSpPr>
          <p:cNvPr id="4" name="TextBox 3"/>
          <p:cNvSpPr txBox="1"/>
          <p:nvPr/>
        </p:nvSpPr>
        <p:spPr>
          <a:xfrm>
            <a:off x="4495800" y="1905000"/>
            <a:ext cx="4343400" cy="4878259"/>
          </a:xfrm>
          <a:prstGeom prst="rect">
            <a:avLst/>
          </a:prstGeom>
          <a:noFill/>
        </p:spPr>
        <p:txBody>
          <a:bodyPr wrap="square" rtlCol="0">
            <a:spAutoFit/>
          </a:bodyPr>
          <a:lstStyle/>
          <a:p>
            <a:pPr algn="ctr"/>
            <a:r>
              <a:rPr lang="en-US" sz="1200" b="1" i="1" dirty="0" smtClean="0"/>
              <a:t>TITLE IX</a:t>
            </a:r>
          </a:p>
          <a:p>
            <a:pPr algn="ctr"/>
            <a:r>
              <a:rPr lang="en-US" sz="1200" b="1" i="1" dirty="0" smtClean="0"/>
              <a:t>By Akanksha Shah</a:t>
            </a:r>
          </a:p>
          <a:p>
            <a:r>
              <a:rPr lang="en-US" sz="1200" i="1" dirty="0" smtClean="0"/>
              <a:t>“</a:t>
            </a:r>
            <a:r>
              <a:rPr lang="en-US" sz="1200" i="1" dirty="0"/>
              <a:t>Never doubt that a small group of thoughtful, committed citizens can change the world.  Indeed, it is the only thing that ever has.”</a:t>
            </a:r>
            <a:endParaRPr lang="en-US" sz="1200" dirty="0"/>
          </a:p>
          <a:p>
            <a:pPr lvl="0" algn="ctr"/>
            <a:r>
              <a:rPr lang="en-US" sz="1200" dirty="0"/>
              <a:t>Margaret Mead</a:t>
            </a:r>
          </a:p>
          <a:p>
            <a:r>
              <a:rPr lang="en-US" sz="1200" dirty="0"/>
              <a:t> </a:t>
            </a:r>
            <a:r>
              <a:rPr lang="en-US" sz="1200" dirty="0" smtClean="0"/>
              <a:t>       If </a:t>
            </a:r>
            <a:r>
              <a:rPr lang="en-US" sz="1200" dirty="0"/>
              <a:t>recent history is any indication, this year over half of medical school applicants will be women.  This was not always the case.  In 1975, when Geri Cannon applied to medical university, she was not trying to make legal history or improve women’s rights – she was simply trying to fulfill her lifelong dream.  Unfortunately for her and fortunately for many of America’s women, she was turned down.  Her eight medical school applications snowballed into a Supreme Court case of great importance.  It was Cannon’s case that not only added muscle to Title IX, but also struck a blow against age discrimination.  In true American spirit, one unassuming suburban couple became pioneers by standing up for women’s rights with utter conviction and brought about great changes in the landscape of education.</a:t>
            </a:r>
          </a:p>
          <a:p>
            <a:r>
              <a:rPr lang="en-US" sz="1200" dirty="0" smtClean="0"/>
              <a:t>         Extremely </a:t>
            </a:r>
            <a:r>
              <a:rPr lang="en-US" sz="1200" dirty="0"/>
              <a:t>influential in higher education, </a:t>
            </a:r>
            <a:r>
              <a:rPr lang="en-US" sz="1200" i="1" dirty="0"/>
              <a:t>Cannon v. University of Chicago</a:t>
            </a:r>
            <a:r>
              <a:rPr lang="en-US" sz="1200" dirty="0"/>
              <a:t> was an important court victory for women under Title IX.  Championed by John and Geraldine Cannon, this case empowered women and innovated how Title IX could be used in the pursuit of gender equality.</a:t>
            </a:r>
          </a:p>
          <a:p>
            <a:endParaRPr lang="en-US" sz="1100" dirty="0"/>
          </a:p>
        </p:txBody>
      </p:sp>
    </p:spTree>
    <p:extLst>
      <p:ext uri="{BB962C8B-B14F-4D97-AF65-F5344CB8AC3E}">
        <p14:creationId xmlns:p14="http://schemas.microsoft.com/office/powerpoint/2010/main" val="1161333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40386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itle 1"/>
          <p:cNvSpPr>
            <a:spLocks noGrp="1"/>
          </p:cNvSpPr>
          <p:nvPr>
            <p:ph type="title"/>
          </p:nvPr>
        </p:nvSpPr>
        <p:spPr>
          <a:xfrm>
            <a:off x="-381000" y="228600"/>
            <a:ext cx="5181600" cy="990600"/>
          </a:xfrm>
        </p:spPr>
        <p:txBody>
          <a:bodyPr>
            <a:normAutofit fontScale="90000"/>
          </a:bodyPr>
          <a:lstStyle/>
          <a:p>
            <a:r>
              <a:rPr lang="en-US" sz="3200" b="1" dirty="0" smtClean="0"/>
              <a:t>Project examples: Exhibit</a:t>
            </a:r>
            <a:endParaRPr lang="en-US" sz="3200" b="1" dirty="0"/>
          </a:p>
        </p:txBody>
      </p:sp>
      <p:pic>
        <p:nvPicPr>
          <p:cNvPr id="4098" name="Picture 2" descr="http://www.nhd.org/images/uploads/377_01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1000"/>
            <a:ext cx="4171950" cy="625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31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28799"/>
            <a:ext cx="8407893" cy="4495801"/>
          </a:xfrm>
        </p:spPr>
        <p:txBody>
          <a:bodyPr>
            <a:normAutofit lnSpcReduction="10000"/>
          </a:bodyPr>
          <a:lstStyle/>
          <a:p>
            <a:r>
              <a:rPr lang="en-US" sz="2400" dirty="0" smtClean="0">
                <a:solidFill>
                  <a:schemeClr val="tx1"/>
                </a:solidFill>
              </a:rPr>
              <a:t>95/95 school on ISAT</a:t>
            </a:r>
          </a:p>
          <a:p>
            <a:r>
              <a:rPr lang="en-US" sz="2400" dirty="0" smtClean="0">
                <a:solidFill>
                  <a:schemeClr val="tx1"/>
                </a:solidFill>
              </a:rPr>
              <a:t>Reading and Math top priorities</a:t>
            </a:r>
          </a:p>
          <a:p>
            <a:r>
              <a:rPr lang="en-US" sz="2400" dirty="0" smtClean="0">
                <a:solidFill>
                  <a:schemeClr val="tx1"/>
                </a:solidFill>
              </a:rPr>
              <a:t>MAP:  Reading and Math tested 3 times a year </a:t>
            </a:r>
          </a:p>
          <a:p>
            <a:r>
              <a:rPr lang="en-US" sz="2400" dirty="0" smtClean="0">
                <a:solidFill>
                  <a:schemeClr val="tx1"/>
                </a:solidFill>
              </a:rPr>
              <a:t>Salary incentive if goals are met in Reading and Math</a:t>
            </a:r>
          </a:p>
          <a:p>
            <a:r>
              <a:rPr lang="en-US" sz="2400" dirty="0" smtClean="0">
                <a:solidFill>
                  <a:schemeClr val="tx1"/>
                </a:solidFill>
              </a:rPr>
              <a:t>ELA standards on the report card for Social Studies and Science – in addition to content standards</a:t>
            </a:r>
          </a:p>
          <a:p>
            <a:r>
              <a:rPr lang="en-US" sz="2400" dirty="0" smtClean="0">
                <a:solidFill>
                  <a:schemeClr val="tx1"/>
                </a:solidFill>
              </a:rPr>
              <a:t>Students removed from other classes (art, music, PLTW, Spanish) if help needed in ELA and Math</a:t>
            </a:r>
          </a:p>
          <a:p>
            <a:r>
              <a:rPr lang="en-US" sz="2400" dirty="0" smtClean="0">
                <a:solidFill>
                  <a:schemeClr val="tx1"/>
                </a:solidFill>
              </a:rPr>
              <a:t>After school opportunities offered to improve Reading and </a:t>
            </a:r>
            <a:r>
              <a:rPr lang="en-US" sz="2400" dirty="0">
                <a:solidFill>
                  <a:schemeClr val="tx1"/>
                </a:solidFill>
              </a:rPr>
              <a:t>M</a:t>
            </a:r>
            <a:r>
              <a:rPr lang="en-US" sz="2400" dirty="0" smtClean="0">
                <a:solidFill>
                  <a:schemeClr val="tx1"/>
                </a:solidFill>
              </a:rPr>
              <a:t>ath skills</a:t>
            </a:r>
          </a:p>
          <a:p>
            <a:endParaRPr lang="en-US" dirty="0" smtClean="0"/>
          </a:p>
          <a:p>
            <a:pPr marL="45720" indent="0">
              <a:buNone/>
            </a:pPr>
            <a:endParaRPr lang="en-US" dirty="0"/>
          </a:p>
        </p:txBody>
      </p:sp>
      <p:sp>
        <p:nvSpPr>
          <p:cNvPr id="3" name="Title 2"/>
          <p:cNvSpPr>
            <a:spLocks noGrp="1"/>
          </p:cNvSpPr>
          <p:nvPr>
            <p:ph type="title"/>
          </p:nvPr>
        </p:nvSpPr>
        <p:spPr/>
        <p:txBody>
          <a:bodyPr/>
          <a:lstStyle/>
          <a:p>
            <a:pPr algn="l"/>
            <a:r>
              <a:rPr lang="en-US" dirty="0" smtClean="0"/>
              <a:t>Mead junior high school</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09" t="11151" r="11031" b="10303"/>
          <a:stretch/>
        </p:blipFill>
        <p:spPr bwMode="auto">
          <a:xfrm>
            <a:off x="6629400" y="228600"/>
            <a:ext cx="2230583" cy="224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044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AutoNum type="arabicPeriod"/>
            </a:pPr>
            <a:r>
              <a:rPr lang="en-US" sz="2800" dirty="0" smtClean="0"/>
              <a:t>Your school/district conducts a</a:t>
            </a:r>
            <a:r>
              <a:rPr lang="en-US" sz="2800" b="1" dirty="0" smtClean="0"/>
              <a:t> school </a:t>
            </a:r>
            <a:r>
              <a:rPr lang="en-US" sz="2800" dirty="0" smtClean="0"/>
              <a:t>history fair.</a:t>
            </a:r>
          </a:p>
          <a:p>
            <a:pPr marL="342900" indent="-342900">
              <a:buAutoNum type="arabicPeriod"/>
            </a:pPr>
            <a:r>
              <a:rPr lang="en-US" sz="2800" dirty="0" smtClean="0"/>
              <a:t>Your top entries compete at the </a:t>
            </a:r>
            <a:r>
              <a:rPr lang="en-US" sz="2800" b="1" dirty="0" smtClean="0"/>
              <a:t>Regional </a:t>
            </a:r>
            <a:r>
              <a:rPr lang="en-US" sz="2800" dirty="0" smtClean="0"/>
              <a:t>History Fair.</a:t>
            </a:r>
          </a:p>
          <a:p>
            <a:pPr marL="342900" indent="-342900">
              <a:buAutoNum type="arabicPeriod"/>
            </a:pPr>
            <a:r>
              <a:rPr lang="en-US" sz="2800" dirty="0" smtClean="0"/>
              <a:t>Regional Qualifiers are sent to Springfield for the</a:t>
            </a:r>
            <a:r>
              <a:rPr lang="en-US" sz="2800" b="1" dirty="0" smtClean="0"/>
              <a:t> State </a:t>
            </a:r>
            <a:r>
              <a:rPr lang="en-US" sz="2800" dirty="0" smtClean="0"/>
              <a:t>History Expo in May.</a:t>
            </a:r>
          </a:p>
          <a:p>
            <a:pPr marL="342900" indent="-342900">
              <a:buAutoNum type="arabicPeriod"/>
            </a:pPr>
            <a:r>
              <a:rPr lang="en-US" sz="2800" dirty="0" smtClean="0"/>
              <a:t>Two state qualifiers in each category are sent to </a:t>
            </a:r>
            <a:r>
              <a:rPr lang="en-US" sz="2800" b="1" dirty="0" smtClean="0"/>
              <a:t>National </a:t>
            </a:r>
            <a:r>
              <a:rPr lang="en-US" sz="2800" dirty="0" smtClean="0"/>
              <a:t>History Day in College Park, Maryland in June.</a:t>
            </a:r>
          </a:p>
        </p:txBody>
      </p:sp>
      <p:sp>
        <p:nvSpPr>
          <p:cNvPr id="2" name="Title 1"/>
          <p:cNvSpPr>
            <a:spLocks noGrp="1"/>
          </p:cNvSpPr>
          <p:nvPr>
            <p:ph type="title"/>
          </p:nvPr>
        </p:nvSpPr>
        <p:spPr/>
        <p:txBody>
          <a:bodyPr/>
          <a:lstStyle/>
          <a:p>
            <a:r>
              <a:rPr lang="en-US" b="1" dirty="0" smtClean="0"/>
              <a:t>Competition</a:t>
            </a:r>
            <a:endParaRPr lang="en-US" b="1" dirty="0"/>
          </a:p>
        </p:txBody>
      </p:sp>
    </p:spTree>
    <p:extLst>
      <p:ext uri="{BB962C8B-B14F-4D97-AF65-F5344CB8AC3E}">
        <p14:creationId xmlns:p14="http://schemas.microsoft.com/office/powerpoint/2010/main" val="25767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dirty="0" smtClean="0">
                <a:hlinkClick r:id="rId2"/>
              </a:rPr>
              <a:t>www.ChicagoHistoryFair.org</a:t>
            </a:r>
            <a:r>
              <a:rPr lang="en-US" b="1" dirty="0" smtClean="0"/>
              <a:t> </a:t>
            </a:r>
          </a:p>
          <a:p>
            <a:pPr indent="0" algn="ctr">
              <a:buNone/>
            </a:pPr>
            <a:r>
              <a:rPr lang="en-US" b="1" dirty="0" smtClean="0"/>
              <a:t>Resource directory, professional </a:t>
            </a:r>
            <a:r>
              <a:rPr lang="en-US" b="1" dirty="0"/>
              <a:t>d</a:t>
            </a:r>
            <a:r>
              <a:rPr lang="en-US" b="1" dirty="0" smtClean="0"/>
              <a:t>evelopment, ideas for topics, knowledgeable </a:t>
            </a:r>
            <a:r>
              <a:rPr lang="en-US" b="1" dirty="0"/>
              <a:t>s</a:t>
            </a:r>
            <a:r>
              <a:rPr lang="en-US" b="1" dirty="0" smtClean="0"/>
              <a:t>taff, rules and entries for competitions, teacher lesson plan ideas</a:t>
            </a:r>
            <a:endParaRPr lang="en-US" b="1" dirty="0"/>
          </a:p>
          <a:p>
            <a:r>
              <a:rPr lang="en-US" b="1" dirty="0" smtClean="0">
                <a:hlinkClick r:id="rId3"/>
              </a:rPr>
              <a:t>www.nhd.org</a:t>
            </a:r>
            <a:r>
              <a:rPr lang="en-US" b="1" dirty="0" smtClean="0"/>
              <a:t> </a:t>
            </a:r>
          </a:p>
          <a:p>
            <a:pPr marL="45720" indent="0">
              <a:buNone/>
            </a:pPr>
            <a:r>
              <a:rPr lang="en-US" b="1" dirty="0"/>
              <a:t>	</a:t>
            </a:r>
            <a:r>
              <a:rPr lang="en-US" b="1" dirty="0" smtClean="0"/>
              <a:t>National equivalent to above</a:t>
            </a:r>
          </a:p>
          <a:p>
            <a:r>
              <a:rPr lang="en-US" b="1" dirty="0" smtClean="0">
                <a:hlinkClick r:id="rId4"/>
              </a:rPr>
              <a:t>http</a:t>
            </a:r>
            <a:r>
              <a:rPr lang="en-US" b="1" dirty="0">
                <a:hlinkClick r:id="rId4"/>
              </a:rPr>
              <a:t>://</a:t>
            </a:r>
            <a:r>
              <a:rPr lang="en-US" b="1" dirty="0" smtClean="0">
                <a:hlinkClick r:id="rId4"/>
              </a:rPr>
              <a:t>libguides.chicagohistory.org/historyfair</a:t>
            </a:r>
            <a:endParaRPr lang="en-US" b="1" dirty="0" smtClean="0"/>
          </a:p>
          <a:p>
            <a:pPr marL="45720" indent="0">
              <a:buNone/>
            </a:pPr>
            <a:r>
              <a:rPr lang="en-US" b="1" dirty="0"/>
              <a:t>	 Chicago History Museum </a:t>
            </a:r>
            <a:r>
              <a:rPr lang="en-US" b="1" dirty="0" smtClean="0"/>
              <a:t>– special tab with bibliographies already created for History Fair students</a:t>
            </a:r>
          </a:p>
          <a:p>
            <a:r>
              <a:rPr lang="en-US" b="1" dirty="0">
                <a:hlinkClick r:id="rId5"/>
              </a:rPr>
              <a:t>http://www.loc.gov/teachers/classroommaterials/primarysourcesets</a:t>
            </a:r>
            <a:r>
              <a:rPr lang="en-US" b="1" dirty="0" smtClean="0">
                <a:hlinkClick r:id="rId5"/>
              </a:rPr>
              <a:t>/</a:t>
            </a:r>
            <a:endParaRPr lang="en-US" b="1" dirty="0" smtClean="0"/>
          </a:p>
          <a:p>
            <a:pPr marL="45720" indent="0">
              <a:buNone/>
            </a:pPr>
            <a:r>
              <a:rPr lang="en-US" b="1" dirty="0"/>
              <a:t>	</a:t>
            </a:r>
            <a:r>
              <a:rPr lang="en-US" b="1" dirty="0" smtClean="0"/>
              <a:t>Library of Congress organized sets of primary sources</a:t>
            </a:r>
          </a:p>
          <a:p>
            <a:r>
              <a:rPr lang="en-US" b="1" dirty="0" smtClean="0">
                <a:hlinkClick r:id="rId6"/>
              </a:rPr>
              <a:t>cherylhinchey@sd54.org</a:t>
            </a:r>
            <a:r>
              <a:rPr lang="en-US" b="1" dirty="0" smtClean="0"/>
              <a:t>     </a:t>
            </a:r>
          </a:p>
          <a:p>
            <a:endParaRPr lang="en-US" b="1" dirty="0" smtClean="0"/>
          </a:p>
          <a:p>
            <a:endParaRPr lang="en-US" b="1" dirty="0" smtClean="0"/>
          </a:p>
          <a:p>
            <a:endParaRPr lang="en-US" dirty="0" smtClean="0"/>
          </a:p>
          <a:p>
            <a:endParaRPr lang="en-US" dirty="0"/>
          </a:p>
        </p:txBody>
      </p:sp>
      <p:sp>
        <p:nvSpPr>
          <p:cNvPr id="2" name="Title 1"/>
          <p:cNvSpPr>
            <a:spLocks noGrp="1"/>
          </p:cNvSpPr>
          <p:nvPr>
            <p:ph type="title"/>
          </p:nvPr>
        </p:nvSpPr>
        <p:spPr/>
        <p:txBody>
          <a:bodyPr/>
          <a:lstStyle/>
          <a:p>
            <a:r>
              <a:rPr lang="en-US" b="1" dirty="0" smtClean="0"/>
              <a:t>resources</a:t>
            </a:r>
            <a:endParaRPr lang="en-US" b="1" dirty="0"/>
          </a:p>
        </p:txBody>
      </p:sp>
    </p:spTree>
    <p:extLst>
      <p:ext uri="{BB962C8B-B14F-4D97-AF65-F5344CB8AC3E}">
        <p14:creationId xmlns:p14="http://schemas.microsoft.com/office/powerpoint/2010/main" val="3298901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lgn="ctr">
              <a:buNone/>
            </a:pPr>
            <a:r>
              <a:rPr lang="en-US" sz="9600" b="1" spc="0" dirty="0" smtClean="0">
                <a:ln w="57150">
                  <a:solidFill>
                    <a:schemeClr val="tx1">
                      <a:lumMod val="95000"/>
                      <a:lumOff val="5000"/>
                    </a:schemeClr>
                  </a:solidFill>
                  <a:prstDash val="solid"/>
                  <a:miter lim="800000"/>
                </a:ln>
                <a:solidFill>
                  <a:srgbClr val="FFFF00"/>
                </a:solidFill>
                <a:effectLst>
                  <a:outerShdw blurRad="60007" dist="200025" dir="15000000" sy="30000" kx="-1800000" algn="bl" rotWithShape="0">
                    <a:prstClr val="black">
                      <a:alpha val="32000"/>
                    </a:prstClr>
                  </a:outerShdw>
                </a:effectLst>
              </a:rPr>
              <a:t>We Go </a:t>
            </a:r>
          </a:p>
          <a:p>
            <a:pPr marL="45720" indent="0" algn="ctr">
              <a:buNone/>
            </a:pPr>
            <a:r>
              <a:rPr lang="en-US" sz="9600" b="1" spc="0" dirty="0" smtClean="0">
                <a:ln w="57150">
                  <a:solidFill>
                    <a:schemeClr val="tx1">
                      <a:lumMod val="95000"/>
                      <a:lumOff val="5000"/>
                    </a:schemeClr>
                  </a:solidFill>
                  <a:prstDash val="solid"/>
                  <a:miter lim="800000"/>
                </a:ln>
                <a:solidFill>
                  <a:srgbClr val="FFFF00"/>
                </a:solidFill>
                <a:effectLst>
                  <a:outerShdw blurRad="60007" dist="200025" dir="15000000" sy="30000" kx="-1800000" algn="bl" rotWithShape="0">
                    <a:prstClr val="black">
                      <a:alpha val="32000"/>
                    </a:prstClr>
                  </a:outerShdw>
                </a:effectLst>
              </a:rPr>
              <a:t>Way Back</a:t>
            </a:r>
            <a:endParaRPr lang="en-US" sz="9600" b="1" spc="0" dirty="0">
              <a:ln w="57150">
                <a:solidFill>
                  <a:schemeClr val="tx1">
                    <a:lumMod val="95000"/>
                    <a:lumOff val="5000"/>
                  </a:schemeClr>
                </a:solidFill>
                <a:prstDash val="solid"/>
                <a:miter lim="800000"/>
              </a:ln>
              <a:solidFill>
                <a:srgbClr val="FFFF00"/>
              </a:solidFill>
              <a:effectLst>
                <a:outerShdw blurRad="60007" dist="200025" dir="15000000" sy="30000" kx="-1800000" algn="bl" rotWithShape="0">
                  <a:prstClr val="black">
                    <a:alpha val="32000"/>
                  </a:prstClr>
                </a:outerShdw>
              </a:effectLst>
            </a:endParaRPr>
          </a:p>
        </p:txBody>
      </p:sp>
      <p:sp>
        <p:nvSpPr>
          <p:cNvPr id="3" name="Title 2"/>
          <p:cNvSpPr>
            <a:spLocks noGrp="1"/>
          </p:cNvSpPr>
          <p:nvPr>
            <p:ph type="title"/>
          </p:nvPr>
        </p:nvSpPr>
        <p:spPr/>
        <p:txBody>
          <a:bodyPr/>
          <a:lstStyle/>
          <a:p>
            <a:r>
              <a:rPr lang="en-US" dirty="0" smtClean="0"/>
              <a:t>History Fair</a:t>
            </a:r>
            <a:endParaRPr lang="en-US" dirty="0"/>
          </a:p>
        </p:txBody>
      </p:sp>
    </p:spTree>
    <p:extLst>
      <p:ext uri="{BB962C8B-B14F-4D97-AF65-F5344CB8AC3E}">
        <p14:creationId xmlns:p14="http://schemas.microsoft.com/office/powerpoint/2010/main" val="1112647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28799"/>
            <a:ext cx="8407893" cy="4495801"/>
          </a:xfrm>
        </p:spPr>
        <p:txBody>
          <a:bodyPr>
            <a:normAutofit lnSpcReduction="10000"/>
          </a:bodyPr>
          <a:lstStyle/>
          <a:p>
            <a:r>
              <a:rPr lang="en-US" sz="2400" b="1" dirty="0" smtClean="0"/>
              <a:t>95/95 school on ISAT</a:t>
            </a:r>
          </a:p>
          <a:p>
            <a:r>
              <a:rPr lang="en-US" sz="2400" b="1" dirty="0" smtClean="0">
                <a:solidFill>
                  <a:srgbClr val="FF0000"/>
                </a:solidFill>
              </a:rPr>
              <a:t>Reading</a:t>
            </a:r>
            <a:r>
              <a:rPr lang="en-US" sz="2400" b="1" dirty="0" smtClean="0"/>
              <a:t> and Math top priorities</a:t>
            </a:r>
          </a:p>
          <a:p>
            <a:r>
              <a:rPr lang="en-US" sz="2400" b="1" dirty="0" smtClean="0"/>
              <a:t>MAP:  </a:t>
            </a:r>
            <a:r>
              <a:rPr lang="en-US" sz="2400" b="1" dirty="0" smtClean="0">
                <a:solidFill>
                  <a:srgbClr val="FF0000"/>
                </a:solidFill>
              </a:rPr>
              <a:t>Reading</a:t>
            </a:r>
            <a:r>
              <a:rPr lang="en-US" sz="2400" b="1" dirty="0" smtClean="0"/>
              <a:t> and Math tested 3 times a year </a:t>
            </a:r>
          </a:p>
          <a:p>
            <a:r>
              <a:rPr lang="en-US" sz="2400" b="1" dirty="0" smtClean="0"/>
              <a:t>Salary incentive if goals are met in </a:t>
            </a:r>
            <a:r>
              <a:rPr lang="en-US" sz="2400" b="1" dirty="0" smtClean="0">
                <a:solidFill>
                  <a:srgbClr val="FF0000"/>
                </a:solidFill>
              </a:rPr>
              <a:t>Reading</a:t>
            </a:r>
            <a:r>
              <a:rPr lang="en-US" sz="2400" b="1" dirty="0" smtClean="0"/>
              <a:t> and Math</a:t>
            </a:r>
          </a:p>
          <a:p>
            <a:r>
              <a:rPr lang="en-US" sz="2400" b="1" dirty="0" smtClean="0">
                <a:solidFill>
                  <a:srgbClr val="FF0000"/>
                </a:solidFill>
              </a:rPr>
              <a:t>ELA</a:t>
            </a:r>
            <a:r>
              <a:rPr lang="en-US" sz="2400" b="1" dirty="0" smtClean="0"/>
              <a:t> standards on the report card for Social Studies and Science – in addition to content standards</a:t>
            </a:r>
          </a:p>
          <a:p>
            <a:r>
              <a:rPr lang="en-US" sz="2400" b="1" dirty="0" smtClean="0"/>
              <a:t>Students removed from other classes (art, music, PLTW, Spanish) if help needed in </a:t>
            </a:r>
            <a:r>
              <a:rPr lang="en-US" sz="2400" b="1" dirty="0" smtClean="0">
                <a:solidFill>
                  <a:srgbClr val="FF0000"/>
                </a:solidFill>
              </a:rPr>
              <a:t>ELA</a:t>
            </a:r>
            <a:r>
              <a:rPr lang="en-US" sz="2400" b="1" dirty="0" smtClean="0"/>
              <a:t> and Math</a:t>
            </a:r>
          </a:p>
          <a:p>
            <a:r>
              <a:rPr lang="en-US" sz="2400" b="1" dirty="0" smtClean="0"/>
              <a:t>After school opportunities offered to improve </a:t>
            </a:r>
            <a:r>
              <a:rPr lang="en-US" sz="2400" b="1" dirty="0" smtClean="0">
                <a:solidFill>
                  <a:srgbClr val="FF0000"/>
                </a:solidFill>
              </a:rPr>
              <a:t>Reading</a:t>
            </a:r>
            <a:r>
              <a:rPr lang="en-US" sz="2400" b="1" dirty="0" smtClean="0"/>
              <a:t> and </a:t>
            </a:r>
            <a:r>
              <a:rPr lang="en-US" sz="2400" b="1" dirty="0"/>
              <a:t>M</a:t>
            </a:r>
            <a:r>
              <a:rPr lang="en-US" sz="2400" b="1" dirty="0" smtClean="0"/>
              <a:t>ath skills</a:t>
            </a:r>
          </a:p>
          <a:p>
            <a:endParaRPr lang="en-US" dirty="0" smtClean="0"/>
          </a:p>
          <a:p>
            <a:pPr marL="45720" indent="0">
              <a:buNone/>
            </a:pPr>
            <a:endParaRPr lang="en-US" dirty="0"/>
          </a:p>
        </p:txBody>
      </p:sp>
      <p:sp>
        <p:nvSpPr>
          <p:cNvPr id="3" name="Title 2"/>
          <p:cNvSpPr>
            <a:spLocks noGrp="1"/>
          </p:cNvSpPr>
          <p:nvPr>
            <p:ph type="title"/>
          </p:nvPr>
        </p:nvSpPr>
        <p:spPr/>
        <p:txBody>
          <a:bodyPr/>
          <a:lstStyle/>
          <a:p>
            <a:pPr algn="l"/>
            <a:r>
              <a:rPr lang="en-US" dirty="0" smtClean="0"/>
              <a:t>Mead junior high school</a:t>
            </a:r>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09" t="11151" r="11031" b="10303"/>
          <a:stretch/>
        </p:blipFill>
        <p:spPr bwMode="auto">
          <a:xfrm>
            <a:off x="6629400" y="228600"/>
            <a:ext cx="2230583" cy="224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982690" y="1496291"/>
            <a:ext cx="1524001" cy="646331"/>
          </a:xfrm>
          <a:prstGeom prst="rect">
            <a:avLst/>
          </a:prstGeom>
          <a:solidFill>
            <a:srgbClr val="FF0000"/>
          </a:solidFill>
          <a:ln w="53975">
            <a:solidFill>
              <a:schemeClr val="tx1"/>
            </a:solidFill>
          </a:ln>
        </p:spPr>
        <p:txBody>
          <a:bodyPr wrap="square" rtlCol="0">
            <a:spAutoFit/>
          </a:bodyPr>
          <a:lstStyle/>
          <a:p>
            <a:pPr algn="ctr"/>
            <a:r>
              <a:rPr lang="en-US" dirty="0" smtClean="0"/>
              <a:t>ELA/MATH </a:t>
            </a:r>
            <a:r>
              <a:rPr lang="en-US" dirty="0" smtClean="0"/>
              <a:t>ACADEMY</a:t>
            </a:r>
            <a:endParaRPr lang="en-US" dirty="0"/>
          </a:p>
        </p:txBody>
      </p:sp>
    </p:spTree>
    <p:extLst>
      <p:ext uri="{BB962C8B-B14F-4D97-AF65-F5344CB8AC3E}">
        <p14:creationId xmlns:p14="http://schemas.microsoft.com/office/powerpoint/2010/main" val="3762909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3200" dirty="0" smtClean="0"/>
              <a:t>	In a 40 minute class period:</a:t>
            </a:r>
          </a:p>
          <a:p>
            <a:r>
              <a:rPr lang="en-US" sz="3200" dirty="0" smtClean="0"/>
              <a:t>20 minutes must be spent in a </a:t>
            </a:r>
            <a:r>
              <a:rPr lang="en-US" sz="3200" dirty="0" smtClean="0">
                <a:solidFill>
                  <a:srgbClr val="FF0000"/>
                </a:solidFill>
              </a:rPr>
              <a:t>guided reading</a:t>
            </a:r>
            <a:r>
              <a:rPr lang="en-US" sz="3200" dirty="0" smtClean="0"/>
              <a:t> activity</a:t>
            </a:r>
          </a:p>
          <a:p>
            <a:r>
              <a:rPr lang="en-US" sz="3200" dirty="0" smtClean="0"/>
              <a:t>Assessments must include an </a:t>
            </a:r>
            <a:r>
              <a:rPr lang="en-US" sz="3200" dirty="0" smtClean="0">
                <a:solidFill>
                  <a:srgbClr val="FF0000"/>
                </a:solidFill>
              </a:rPr>
              <a:t>ELA</a:t>
            </a:r>
            <a:r>
              <a:rPr lang="en-US" sz="3200" dirty="0" smtClean="0"/>
              <a:t> section with emphasis on one of the Illinois ELA standards</a:t>
            </a:r>
          </a:p>
          <a:p>
            <a:r>
              <a:rPr lang="en-US" sz="3200" dirty="0" smtClean="0"/>
              <a:t>All teachers now have SS and </a:t>
            </a:r>
            <a:r>
              <a:rPr lang="en-US" sz="3200" dirty="0" smtClean="0">
                <a:solidFill>
                  <a:srgbClr val="FF0000"/>
                </a:solidFill>
              </a:rPr>
              <a:t>ELA endorsements</a:t>
            </a:r>
          </a:p>
          <a:p>
            <a:pPr marL="45720" indent="0">
              <a:buNone/>
            </a:pPr>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What happened to Social Studies?</a:t>
            </a:r>
            <a:endParaRPr lang="en-US" dirty="0"/>
          </a:p>
        </p:txBody>
      </p:sp>
    </p:spTree>
    <p:extLst>
      <p:ext uri="{BB962C8B-B14F-4D97-AF65-F5344CB8AC3E}">
        <p14:creationId xmlns:p14="http://schemas.microsoft.com/office/powerpoint/2010/main" val="75777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happened to history?</a:t>
            </a:r>
            <a:endParaRPr lang="en-US" dirty="0"/>
          </a:p>
        </p:txBody>
      </p:sp>
      <p:pic>
        <p:nvPicPr>
          <p:cNvPr id="2052" name="Picture 4" descr="http://ts1.mm.bing.net/th?id=HN.608015082769941384&amp;w=98&amp;h=108&amp;c=8&amp;pid=3.1&amp;qlt=90&amp;r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057400"/>
            <a:ext cx="2971800" cy="32750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2286000"/>
            <a:ext cx="3810000" cy="3108543"/>
          </a:xfrm>
          <a:prstGeom prst="rect">
            <a:avLst/>
          </a:prstGeom>
        </p:spPr>
        <p:txBody>
          <a:bodyPr wrap="square">
            <a:spAutoFit/>
          </a:bodyPr>
          <a:lstStyle/>
          <a:p>
            <a:r>
              <a:rPr lang="en-US" sz="2800" dirty="0"/>
              <a:t>The philosophy of the school room in one generation will be the philosophy of government in the next</a:t>
            </a:r>
            <a:r>
              <a:rPr lang="en-US" sz="2800" dirty="0" smtClean="0"/>
              <a:t>.</a:t>
            </a:r>
          </a:p>
          <a:p>
            <a:endParaRPr lang="en-US" sz="2800" dirty="0"/>
          </a:p>
          <a:p>
            <a:r>
              <a:rPr lang="en-US" sz="2800" dirty="0" smtClean="0"/>
              <a:t>                    --A. Lincoln</a:t>
            </a:r>
            <a:endParaRPr lang="en-US" sz="2800" dirty="0"/>
          </a:p>
        </p:txBody>
      </p:sp>
    </p:spTree>
    <p:extLst>
      <p:ext uri="{BB962C8B-B14F-4D97-AF65-F5344CB8AC3E}">
        <p14:creationId xmlns:p14="http://schemas.microsoft.com/office/powerpoint/2010/main" val="1102475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Survive in an ELA world</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1066421">
            <a:off x="171992" y="1334289"/>
            <a:ext cx="2663952" cy="243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4" descr="N:\Photos\Best of Photos\Students\gian_exhib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71600"/>
            <a:ext cx="40767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928071"/>
            <a:ext cx="49911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TextBox 6"/>
          <p:cNvSpPr txBox="1"/>
          <p:nvPr/>
        </p:nvSpPr>
        <p:spPr>
          <a:xfrm>
            <a:off x="2971800" y="1828800"/>
            <a:ext cx="1752600" cy="769441"/>
          </a:xfrm>
          <a:prstGeom prst="rect">
            <a:avLst/>
          </a:prstGeom>
          <a:noFill/>
        </p:spPr>
        <p:txBody>
          <a:bodyPr wrap="square" rtlCol="0">
            <a:spAutoFit/>
          </a:bodyPr>
          <a:lstStyle/>
          <a:p>
            <a:r>
              <a:rPr lang="en-US" sz="4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THINK</a:t>
            </a:r>
            <a:endParaRPr lang="en-US" sz="4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8" name="TextBox 7"/>
          <p:cNvSpPr txBox="1"/>
          <p:nvPr/>
        </p:nvSpPr>
        <p:spPr>
          <a:xfrm>
            <a:off x="304800" y="4648200"/>
            <a:ext cx="1066800" cy="830997"/>
          </a:xfrm>
          <a:prstGeom prst="rect">
            <a:avLst/>
          </a:prstGeom>
          <a:noFill/>
        </p:spPr>
        <p:txBody>
          <a:bodyPr wrap="square" rtlCol="0">
            <a:spAutoFit/>
          </a:bodyPr>
          <a:lstStyle/>
          <a:p>
            <a:r>
              <a:rPr lang="en-US"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DO</a:t>
            </a:r>
            <a:endPar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TextBox 8"/>
          <p:cNvSpPr txBox="1"/>
          <p:nvPr/>
        </p:nvSpPr>
        <p:spPr>
          <a:xfrm>
            <a:off x="6553200" y="4953000"/>
            <a:ext cx="2209800" cy="1323439"/>
          </a:xfrm>
          <a:prstGeom prst="rect">
            <a:avLst/>
          </a:prstGeom>
          <a:noFill/>
        </p:spPr>
        <p:txBody>
          <a:bodyPr wrap="square" rtlCol="0">
            <a:spAutoFit/>
          </a:bodyPr>
          <a:lstStyle/>
          <a:p>
            <a:r>
              <a:rPr lang="en-US" sz="40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MAKE HISTORY</a:t>
            </a:r>
            <a:endParaRPr lang="en-US" sz="40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9566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610600" cy="4343400"/>
          </a:xfrm>
        </p:spPr>
        <p:txBody>
          <a:bodyPr>
            <a:normAutofit fontScale="92500"/>
          </a:bodyPr>
          <a:lstStyle/>
          <a:p>
            <a:r>
              <a:rPr lang="en-US" sz="3200" dirty="0" smtClean="0"/>
              <a:t>Moves students from copiers (cut-and-paste) to </a:t>
            </a:r>
            <a:r>
              <a:rPr lang="en-US" sz="3200" dirty="0" smtClean="0">
                <a:solidFill>
                  <a:srgbClr val="FF0000"/>
                </a:solidFill>
              </a:rPr>
              <a:t>historians</a:t>
            </a:r>
            <a:r>
              <a:rPr lang="en-US" sz="3200" dirty="0" smtClean="0"/>
              <a:t> who investigate</a:t>
            </a:r>
          </a:p>
          <a:p>
            <a:r>
              <a:rPr lang="en-US" sz="3200" dirty="0" smtClean="0"/>
              <a:t>Asks students to think </a:t>
            </a:r>
            <a:r>
              <a:rPr lang="en-US" sz="3200" dirty="0" smtClean="0">
                <a:solidFill>
                  <a:srgbClr val="FF0000"/>
                </a:solidFill>
              </a:rPr>
              <a:t>historically</a:t>
            </a:r>
            <a:r>
              <a:rPr lang="en-US" sz="3200" dirty="0" smtClean="0"/>
              <a:t> and not just repeat facts</a:t>
            </a:r>
          </a:p>
          <a:p>
            <a:r>
              <a:rPr lang="en-US" sz="3200" dirty="0" smtClean="0"/>
              <a:t>Engages students through </a:t>
            </a:r>
            <a:r>
              <a:rPr lang="en-US" sz="3200" dirty="0" smtClean="0">
                <a:solidFill>
                  <a:srgbClr val="FF0000"/>
                </a:solidFill>
              </a:rPr>
              <a:t>historical</a:t>
            </a:r>
            <a:r>
              <a:rPr lang="en-US" sz="3200" dirty="0" smtClean="0"/>
              <a:t> inquiry</a:t>
            </a:r>
          </a:p>
          <a:p>
            <a:r>
              <a:rPr lang="en-US" sz="3200" dirty="0" smtClean="0"/>
              <a:t>Expects a rigorous research process.</a:t>
            </a:r>
          </a:p>
          <a:p>
            <a:r>
              <a:rPr lang="en-US" sz="3200" dirty="0" smtClean="0"/>
              <a:t>Culminates in an optional competition. </a:t>
            </a:r>
          </a:p>
          <a:p>
            <a:r>
              <a:rPr lang="en-US" sz="3200" dirty="0" smtClean="0"/>
              <a:t>Explores </a:t>
            </a:r>
            <a:r>
              <a:rPr lang="en-US" sz="3200" dirty="0">
                <a:solidFill>
                  <a:srgbClr val="FF0000"/>
                </a:solidFill>
              </a:rPr>
              <a:t>h</a:t>
            </a:r>
            <a:r>
              <a:rPr lang="en-US" sz="3200" dirty="0" smtClean="0">
                <a:solidFill>
                  <a:srgbClr val="FF0000"/>
                </a:solidFill>
              </a:rPr>
              <a:t>istory</a:t>
            </a:r>
            <a:r>
              <a:rPr lang="en-US" sz="3200" dirty="0" smtClean="0"/>
              <a:t> through ELA standards</a:t>
            </a:r>
          </a:p>
          <a:p>
            <a:endParaRPr lang="en-US" sz="2400" dirty="0" smtClean="0"/>
          </a:p>
          <a:p>
            <a:endParaRPr lang="en-US" dirty="0"/>
          </a:p>
        </p:txBody>
      </p:sp>
      <p:sp>
        <p:nvSpPr>
          <p:cNvPr id="2" name="Title 1"/>
          <p:cNvSpPr>
            <a:spLocks noGrp="1"/>
          </p:cNvSpPr>
          <p:nvPr>
            <p:ph type="title"/>
          </p:nvPr>
        </p:nvSpPr>
        <p:spPr>
          <a:xfrm>
            <a:off x="1066800" y="533400"/>
            <a:ext cx="7239000" cy="685800"/>
          </a:xfrm>
        </p:spPr>
        <p:txBody>
          <a:bodyPr>
            <a:normAutofit/>
          </a:bodyPr>
          <a:lstStyle/>
          <a:p>
            <a:r>
              <a:rPr lang="en-US" dirty="0" smtClean="0"/>
              <a:t> History fair </a:t>
            </a:r>
            <a:endParaRPr lang="en-US" b="1" i="1" dirty="0"/>
          </a:p>
        </p:txBody>
      </p:sp>
    </p:spTree>
    <p:extLst>
      <p:ext uri="{BB962C8B-B14F-4D97-AF65-F5344CB8AC3E}">
        <p14:creationId xmlns:p14="http://schemas.microsoft.com/office/powerpoint/2010/main" val="286934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28616961"/>
              </p:ext>
            </p:extLst>
          </p:nvPr>
        </p:nvGraphicFramePr>
        <p:xfrm>
          <a:off x="685800" y="1828799"/>
          <a:ext cx="7543800" cy="4089401"/>
        </p:xfrm>
        <a:graphic>
          <a:graphicData uri="http://schemas.openxmlformats.org/drawingml/2006/table">
            <a:tbl>
              <a:tblPr firstRow="1" bandRow="1">
                <a:tableStyleId>{5C22544A-7EE6-4342-B048-85BDC9FD1C3A}</a:tableStyleId>
              </a:tblPr>
              <a:tblGrid>
                <a:gridCol w="3378994"/>
                <a:gridCol w="4164806"/>
              </a:tblGrid>
              <a:tr h="435805">
                <a:tc gridSpan="2">
                  <a:txBody>
                    <a:bodyPr/>
                    <a:lstStyle/>
                    <a:p>
                      <a:pPr algn="ctr"/>
                      <a:r>
                        <a:rPr lang="en-US" b="0" dirty="0" smtClean="0"/>
                        <a:t>Standards</a:t>
                      </a:r>
                      <a:r>
                        <a:rPr lang="en-US" b="0" baseline="0" dirty="0" smtClean="0"/>
                        <a:t> taken from ISBE  website</a:t>
                      </a:r>
                      <a:endParaRPr lang="en-US" b="0" dirty="0"/>
                    </a:p>
                  </a:txBody>
                  <a:tcPr/>
                </a:tc>
                <a:tc hMerge="1">
                  <a:txBody>
                    <a:bodyPr/>
                    <a:lstStyle/>
                    <a:p>
                      <a:endParaRPr lang="en-US" dirty="0"/>
                    </a:p>
                  </a:txBody>
                  <a:tcPr/>
                </a:tc>
              </a:tr>
              <a:tr h="752211">
                <a:tc>
                  <a:txBody>
                    <a:bodyPr/>
                    <a:lstStyle/>
                    <a:p>
                      <a:r>
                        <a:rPr lang="en-US" dirty="0" smtClean="0"/>
                        <a:t>1. Cite text evidence to</a:t>
                      </a:r>
                      <a:r>
                        <a:rPr lang="en-US" baseline="0" dirty="0" smtClean="0"/>
                        <a:t> support analysis of text.</a:t>
                      </a:r>
                      <a:endParaRPr lang="en-US" dirty="0"/>
                    </a:p>
                  </a:txBody>
                  <a:tcPr/>
                </a:tc>
                <a:tc>
                  <a:txBody>
                    <a:bodyPr/>
                    <a:lstStyle/>
                    <a:p>
                      <a:r>
                        <a:rPr lang="en-US" dirty="0" smtClean="0"/>
                        <a:t>5.</a:t>
                      </a:r>
                      <a:r>
                        <a:rPr lang="en-US" baseline="0" dirty="0" smtClean="0"/>
                        <a:t> Understand meanings and connotations of words in context</a:t>
                      </a:r>
                      <a:endParaRPr lang="en-US" dirty="0"/>
                    </a:p>
                  </a:txBody>
                  <a:tcPr/>
                </a:tc>
              </a:tr>
              <a:tr h="7522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Determine a central idea</a:t>
                      </a:r>
                    </a:p>
                  </a:txBody>
                  <a:tcPr/>
                </a:tc>
                <a:tc>
                  <a:txBody>
                    <a:bodyPr/>
                    <a:lstStyle/>
                    <a:p>
                      <a:r>
                        <a:rPr lang="en-US" dirty="0" smtClean="0"/>
                        <a:t>6.</a:t>
                      </a:r>
                      <a:r>
                        <a:rPr lang="en-US" baseline="0" dirty="0" smtClean="0"/>
                        <a:t> Determine author’s point of view and how it is conveyed</a:t>
                      </a:r>
                      <a:endParaRPr lang="en-US" dirty="0"/>
                    </a:p>
                  </a:txBody>
                  <a:tcPr/>
                </a:tc>
              </a:tr>
              <a:tr h="10745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Summarize</a:t>
                      </a:r>
                      <a:r>
                        <a:rPr lang="en-US" baseline="0" dirty="0" smtClean="0"/>
                        <a:t> a text distinct from opinion/judgment</a:t>
                      </a:r>
                      <a:endParaRPr lang="en-US" dirty="0" smtClean="0"/>
                    </a:p>
                  </a:txBody>
                  <a:tcPr/>
                </a:tc>
                <a:tc>
                  <a:txBody>
                    <a:bodyPr/>
                    <a:lstStyle/>
                    <a:p>
                      <a:r>
                        <a:rPr lang="en-US" dirty="0" smtClean="0"/>
                        <a:t>7.</a:t>
                      </a:r>
                      <a:r>
                        <a:rPr lang="en-US" baseline="0" dirty="0" smtClean="0"/>
                        <a:t> Integrate information from various sources and develop a coherent understanding</a:t>
                      </a:r>
                      <a:endParaRPr lang="en-US" dirty="0"/>
                    </a:p>
                  </a:txBody>
                  <a:tcPr/>
                </a:tc>
              </a:tr>
              <a:tr h="1074587">
                <a:tc>
                  <a:txBody>
                    <a:bodyPr/>
                    <a:lstStyle/>
                    <a:p>
                      <a:r>
                        <a:rPr lang="en-US" dirty="0" smtClean="0"/>
                        <a:t>4. Analyze how</a:t>
                      </a:r>
                      <a:r>
                        <a:rPr lang="en-US" baseline="0" dirty="0" smtClean="0"/>
                        <a:t> a key concept is introduced, illustrated, and elaborated in a text</a:t>
                      </a:r>
                      <a:endParaRPr lang="en-US" dirty="0"/>
                    </a:p>
                  </a:txBody>
                  <a:tcPr/>
                </a:tc>
                <a:tc>
                  <a:txBody>
                    <a:bodyPr/>
                    <a:lstStyle/>
                    <a:p>
                      <a:r>
                        <a:rPr lang="en-US" dirty="0" smtClean="0"/>
                        <a:t>8.</a:t>
                      </a:r>
                      <a:r>
                        <a:rPr lang="en-US" baseline="0" dirty="0" smtClean="0"/>
                        <a:t> Comprehend non-fiction text with scaffolding to the high end of the range</a:t>
                      </a:r>
                      <a:endParaRPr lang="en-US" dirty="0"/>
                    </a:p>
                  </a:txBody>
                  <a:tcPr/>
                </a:tc>
              </a:tr>
            </a:tbl>
          </a:graphicData>
        </a:graphic>
      </p:graphicFrame>
      <p:sp>
        <p:nvSpPr>
          <p:cNvPr id="2" name="Title 1"/>
          <p:cNvSpPr>
            <a:spLocks noGrp="1"/>
          </p:cNvSpPr>
          <p:nvPr>
            <p:ph type="title"/>
          </p:nvPr>
        </p:nvSpPr>
        <p:spPr/>
        <p:txBody>
          <a:bodyPr>
            <a:normAutofit fontScale="90000"/>
          </a:bodyPr>
          <a:lstStyle/>
          <a:p>
            <a:r>
              <a:rPr lang="en-US" dirty="0" smtClean="0"/>
              <a:t>History Fair process encompasses</a:t>
            </a:r>
            <a:br>
              <a:rPr lang="en-US" dirty="0" smtClean="0"/>
            </a:br>
            <a:r>
              <a:rPr lang="en-US" dirty="0" smtClean="0"/>
              <a:t> the Illinois </a:t>
            </a:r>
            <a:r>
              <a:rPr lang="en-US" dirty="0" smtClean="0">
                <a:solidFill>
                  <a:srgbClr val="00B0F0"/>
                </a:solidFill>
              </a:rPr>
              <a:t>reading</a:t>
            </a:r>
            <a:r>
              <a:rPr lang="en-US" dirty="0" smtClean="0"/>
              <a:t> standards</a:t>
            </a:r>
            <a:endParaRPr lang="en-US" dirty="0"/>
          </a:p>
        </p:txBody>
      </p:sp>
    </p:spTree>
    <p:extLst>
      <p:ext uri="{BB962C8B-B14F-4D97-AF65-F5344CB8AC3E}">
        <p14:creationId xmlns:p14="http://schemas.microsoft.com/office/powerpoint/2010/main" val="576541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93934499"/>
              </p:ext>
            </p:extLst>
          </p:nvPr>
        </p:nvGraphicFramePr>
        <p:xfrm>
          <a:off x="838200" y="2286000"/>
          <a:ext cx="7391400" cy="3290903"/>
        </p:xfrm>
        <a:graphic>
          <a:graphicData uri="http://schemas.openxmlformats.org/drawingml/2006/table">
            <a:tbl>
              <a:tblPr firstRow="1" bandRow="1">
                <a:tableStyleId>{5C22544A-7EE6-4342-B048-85BDC9FD1C3A}</a:tableStyleId>
              </a:tblPr>
              <a:tblGrid>
                <a:gridCol w="3200400"/>
                <a:gridCol w="4191000"/>
              </a:tblGrid>
              <a:tr h="351457">
                <a:tc gridSpan="2">
                  <a:txBody>
                    <a:bodyPr/>
                    <a:lstStyle/>
                    <a:p>
                      <a:pPr algn="ctr"/>
                      <a:r>
                        <a:rPr lang="en-US" b="0" dirty="0" smtClean="0"/>
                        <a:t>Writing</a:t>
                      </a:r>
                      <a:r>
                        <a:rPr lang="en-US" b="0" baseline="0" dirty="0" smtClean="0"/>
                        <a:t>  Standards from ISBE Website</a:t>
                      </a:r>
                      <a:endParaRPr lang="en-US" b="0" dirty="0"/>
                    </a:p>
                  </a:txBody>
                  <a:tcPr/>
                </a:tc>
                <a:tc hMerge="1">
                  <a:txBody>
                    <a:bodyPr/>
                    <a:lstStyle/>
                    <a:p>
                      <a:endParaRPr lang="en-US" dirty="0"/>
                    </a:p>
                  </a:txBody>
                  <a:tcPr/>
                </a:tc>
              </a:tr>
              <a:tr h="7871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Write arguments to support claims.</a:t>
                      </a:r>
                    </a:p>
                  </a:txBody>
                  <a:tcPr/>
                </a:tc>
                <a:tc>
                  <a:txBody>
                    <a:bodyPr/>
                    <a:lstStyle/>
                    <a:p>
                      <a:r>
                        <a:rPr lang="en-US" dirty="0" smtClean="0"/>
                        <a:t>4.  Use transitions</a:t>
                      </a:r>
                      <a:r>
                        <a:rPr lang="en-US" baseline="0" dirty="0" smtClean="0"/>
                        <a:t> to show relationships among claims and reasons.</a:t>
                      </a:r>
                      <a:endParaRPr lang="en-US" dirty="0"/>
                    </a:p>
                  </a:txBody>
                  <a:tcPr/>
                </a:tc>
              </a:tr>
              <a:tr h="8786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Introduce claims and</a:t>
                      </a:r>
                      <a:r>
                        <a:rPr lang="en-US" baseline="0" dirty="0" smtClean="0"/>
                        <a:t> organize clearly.</a:t>
                      </a:r>
                      <a:endParaRPr lang="en-US" dirty="0" smtClean="0"/>
                    </a:p>
                  </a:txBody>
                  <a:tcPr/>
                </a:tc>
                <a:tc>
                  <a:txBody>
                    <a:bodyPr/>
                    <a:lstStyle/>
                    <a:p>
                      <a:r>
                        <a:rPr lang="en-US" dirty="0" smtClean="0"/>
                        <a:t>5.  Establish</a:t>
                      </a:r>
                      <a:r>
                        <a:rPr lang="en-US" baseline="0" dirty="0" smtClean="0"/>
                        <a:t> and maintain a formal style.</a:t>
                      </a:r>
                      <a:endParaRPr lang="en-US" dirty="0"/>
                    </a:p>
                  </a:txBody>
                  <a:tcPr/>
                </a:tc>
              </a:tr>
              <a:tr h="1259386">
                <a:tc>
                  <a:txBody>
                    <a:bodyPr/>
                    <a:lstStyle/>
                    <a:p>
                      <a:r>
                        <a:rPr lang="en-US" dirty="0" smtClean="0"/>
                        <a:t>3. Support using credible sources.</a:t>
                      </a:r>
                    </a:p>
                  </a:txBody>
                  <a:tcPr/>
                </a:tc>
                <a:tc>
                  <a:txBody>
                    <a:bodyPr/>
                    <a:lstStyle/>
                    <a:p>
                      <a:r>
                        <a:rPr lang="en-US" dirty="0" smtClean="0"/>
                        <a:t>6. Provide a conclusion</a:t>
                      </a:r>
                      <a:r>
                        <a:rPr lang="en-US" baseline="0" dirty="0" smtClean="0"/>
                        <a:t> that follows from the argument presented.</a:t>
                      </a:r>
                      <a:endParaRPr lang="en-US" dirty="0"/>
                    </a:p>
                  </a:txBody>
                  <a:tcPr/>
                </a:tc>
              </a:tr>
            </a:tbl>
          </a:graphicData>
        </a:graphic>
      </p:graphicFrame>
      <p:sp>
        <p:nvSpPr>
          <p:cNvPr id="2" name="Title 1"/>
          <p:cNvSpPr>
            <a:spLocks noGrp="1"/>
          </p:cNvSpPr>
          <p:nvPr>
            <p:ph type="title"/>
          </p:nvPr>
        </p:nvSpPr>
        <p:spPr/>
        <p:txBody>
          <a:bodyPr>
            <a:normAutofit fontScale="90000"/>
          </a:bodyPr>
          <a:lstStyle/>
          <a:p>
            <a:r>
              <a:rPr lang="en-US" dirty="0"/>
              <a:t>History Fair </a:t>
            </a:r>
            <a:r>
              <a:rPr lang="en-US" dirty="0" smtClean="0"/>
              <a:t>PROJECTS</a:t>
            </a:r>
            <a:r>
              <a:rPr lang="en-US" dirty="0"/>
              <a:t> </a:t>
            </a:r>
            <a:r>
              <a:rPr lang="en-US" dirty="0" smtClean="0"/>
              <a:t>&amp;</a:t>
            </a:r>
            <a:br>
              <a:rPr lang="en-US" dirty="0" smtClean="0"/>
            </a:br>
            <a:r>
              <a:rPr lang="en-US" dirty="0" smtClean="0"/>
              <a:t> ILLINOIS </a:t>
            </a:r>
            <a:r>
              <a:rPr lang="en-US" dirty="0" smtClean="0">
                <a:solidFill>
                  <a:srgbClr val="00B0F0"/>
                </a:solidFill>
              </a:rPr>
              <a:t>WRITING</a:t>
            </a:r>
            <a:r>
              <a:rPr lang="en-US" dirty="0" smtClean="0"/>
              <a:t> STANDARDS</a:t>
            </a:r>
            <a:endParaRPr lang="en-US" dirty="0"/>
          </a:p>
        </p:txBody>
      </p:sp>
      <p:sp>
        <p:nvSpPr>
          <p:cNvPr id="3" name="TextBox 2"/>
          <p:cNvSpPr txBox="1"/>
          <p:nvPr/>
        </p:nvSpPr>
        <p:spPr>
          <a:xfrm>
            <a:off x="2202873" y="5943600"/>
            <a:ext cx="4495800" cy="369332"/>
          </a:xfrm>
          <a:prstGeom prst="rect">
            <a:avLst/>
          </a:prstGeom>
          <a:noFill/>
        </p:spPr>
        <p:txBody>
          <a:bodyPr wrap="square" rtlCol="0">
            <a:spAutoFit/>
          </a:bodyPr>
          <a:lstStyle/>
          <a:p>
            <a:r>
              <a:rPr lang="en-US" dirty="0" smtClean="0">
                <a:ln>
                  <a:solidFill>
                    <a:srgbClr val="FF0000"/>
                  </a:solidFill>
                </a:ln>
                <a:solidFill>
                  <a:srgbClr val="FF0000"/>
                </a:solidFill>
              </a:rPr>
              <a:t> </a:t>
            </a:r>
            <a:r>
              <a:rPr lang="en-US" dirty="0" smtClean="0">
                <a:solidFill>
                  <a:srgbClr val="FF0000"/>
                </a:solidFill>
                <a:hlinkClick r:id="rId2"/>
              </a:rPr>
              <a:t>Common Core and National History Day</a:t>
            </a:r>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37837404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1">
      <a:dk1>
        <a:sysClr val="windowText" lastClr="000000"/>
      </a:dk1>
      <a:lt1>
        <a:sysClr val="window" lastClr="FFFFFF"/>
      </a:lt1>
      <a:dk2>
        <a:srgbClr val="A6A994"/>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327</TotalTime>
  <Words>1069</Words>
  <Application>Microsoft Office PowerPoint</Application>
  <PresentationFormat>On-screen Show (4:3)</PresentationFormat>
  <Paragraphs>174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Grid</vt:lpstr>
      <vt:lpstr>History Fair:</vt:lpstr>
      <vt:lpstr>Mead junior high school</vt:lpstr>
      <vt:lpstr>Mead junior high school</vt:lpstr>
      <vt:lpstr>What happened to Social Studies?</vt:lpstr>
      <vt:lpstr>What happened to history?</vt:lpstr>
      <vt:lpstr>How to Survive in an ELA world</vt:lpstr>
      <vt:lpstr> History fair </vt:lpstr>
      <vt:lpstr>History Fair process encompasses  the Illinois reading standards</vt:lpstr>
      <vt:lpstr>History Fair PROJECTS &amp;  ILLINOIS WRITING STANDARDS</vt:lpstr>
      <vt:lpstr>Rule book</vt:lpstr>
      <vt:lpstr>Product choices</vt:lpstr>
      <vt:lpstr>History Fair:  a 5 Step uphill journey! </vt:lpstr>
      <vt:lpstr>PowerPoint Presentation</vt:lpstr>
      <vt:lpstr>Judging Criteria for History fair</vt:lpstr>
      <vt:lpstr>Project Example: Website</vt:lpstr>
      <vt:lpstr>Project example: documentary</vt:lpstr>
      <vt:lpstr>Project example:  historical performance</vt:lpstr>
      <vt:lpstr>Project example: research paper</vt:lpstr>
      <vt:lpstr>Project examples: Exhibit</vt:lpstr>
      <vt:lpstr>Competition</vt:lpstr>
      <vt:lpstr>resources</vt:lpstr>
      <vt:lpstr>History Fair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Fair</dc:title>
  <dc:creator>template</dc:creator>
  <cp:lastModifiedBy>template</cp:lastModifiedBy>
  <cp:revision>36</cp:revision>
  <dcterms:created xsi:type="dcterms:W3CDTF">2013-09-25T18:28:18Z</dcterms:created>
  <dcterms:modified xsi:type="dcterms:W3CDTF">2014-10-17T02:24:43Z</dcterms:modified>
</cp:coreProperties>
</file>